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1" d="100"/>
          <a:sy n="91" d="100"/>
        </p:scale>
        <p:origin x="43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alpha val="60000"/>
                  </a:schemeClr>
                </a:solidFill>
              </a:defRPr>
            </a:lvl1pPr>
          </a:lstStyle>
          <a:p>
            <a:fld id="{4AAD347D-5ACD-4C99-B74B-A9C85AD731AF}" type="datetimeFigureOut">
              <a:rPr lang="en-US" smtClean="0"/>
              <a:pPr/>
              <a:t>10/11/2016</a:t>
            </a:fld>
            <a:endParaRPr lang="en-US" dirty="0"/>
          </a:p>
        </p:txBody>
      </p:sp>
      <p:sp>
        <p:nvSpPr>
          <p:cNvPr id="5" name="Footer Placeholder 4"/>
          <p:cNvSpPr>
            <a:spLocks noGrp="1"/>
          </p:cNvSpPr>
          <p:nvPr>
            <p:ph type="ftr" sz="quarter" idx="11"/>
          </p:nvPr>
        </p:nvSpPr>
        <p:spPr/>
        <p:txBody>
          <a:bodyPr/>
          <a:lstStyle>
            <a:lvl1pPr>
              <a:defRPr>
                <a:solidFill>
                  <a:schemeClr val="tx1">
                    <a:alpha val="60000"/>
                  </a:schemeClr>
                </a:solidFill>
              </a:defRPr>
            </a:lvl1p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10/11/2016</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10/11/2016</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tx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solidFill>
                  <a:schemeClr val="tx1"/>
                </a:solidFill>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solidFill>
                  <a:schemeClr val="tx1"/>
                </a:solidFill>
              </a:rPr>
              <a:t>”</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10/11/2016</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10/11/2016</a:t>
            </a:fld>
            <a:endParaRPr lang="en-US" dirty="0"/>
          </a:p>
        </p:txBody>
      </p:sp>
      <p:sp>
        <p:nvSpPr>
          <p:cNvPr id="4"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10/11/2016</a:t>
            </a:fld>
            <a:endParaRPr lang="en-US" dirty="0"/>
          </a:p>
        </p:txBody>
      </p:sp>
      <p:sp>
        <p:nvSpPr>
          <p:cNvPr id="4"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10/11/2016</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10/11/2016</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590386" y="2076772"/>
            <a:ext cx="9011228" cy="4195481"/>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10/11/2016</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10/11/2016</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buClr>
                <a:schemeClr val="tx1"/>
              </a:buClr>
              <a:defRPr sz="1800"/>
            </a:lvl1pPr>
            <a:lvl2pPr>
              <a:buClr>
                <a:schemeClr val="tx1"/>
              </a:buClr>
              <a:defRPr sz="1600"/>
            </a:lvl2pPr>
            <a:lvl3pPr>
              <a:buClr>
                <a:schemeClr val="tx1"/>
              </a:buClr>
              <a:defRPr sz="1400"/>
            </a:lvl3pPr>
            <a:lvl4pPr>
              <a:buClr>
                <a:schemeClr val="tx1"/>
              </a:buClr>
              <a:defRPr sz="1200"/>
            </a:lvl4pPr>
            <a:lvl5pPr>
              <a:buClr>
                <a:schemeClr val="tx1"/>
              </a:buCl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buClr>
                <a:schemeClr val="tx1"/>
              </a:buClr>
              <a:defRPr sz="1800"/>
            </a:lvl1pPr>
            <a:lvl2pPr>
              <a:buClr>
                <a:schemeClr val="tx1"/>
              </a:buClr>
              <a:defRPr sz="1600"/>
            </a:lvl2pPr>
            <a:lvl3pPr>
              <a:buClr>
                <a:schemeClr val="tx1"/>
              </a:buClr>
              <a:defRPr sz="1400"/>
            </a:lvl3pPr>
            <a:lvl4pPr>
              <a:buClr>
                <a:schemeClr val="tx1"/>
              </a:buClr>
              <a:defRPr sz="1200"/>
            </a:lvl4pPr>
            <a:lvl5pPr>
              <a:buClr>
                <a:schemeClr val="tx1"/>
              </a:buCl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10/11/2016</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marL="342900" indent="-342900">
              <a:buClr>
                <a:schemeClr val="tx1"/>
              </a:buClr>
              <a:buFont typeface="Wingdings 3" panose="05040102010807070707" pitchFamily="18" charset="2"/>
              <a:buChar char=""/>
              <a:defRPr sz="1800"/>
            </a:lvl1pPr>
            <a:lvl2pPr marL="742950" indent="-285750">
              <a:buClr>
                <a:schemeClr val="tx1"/>
              </a:buClr>
              <a:buFont typeface="Wingdings 3" panose="05040102010807070707" pitchFamily="18" charset="2"/>
              <a:buChar char=""/>
              <a:defRPr sz="1600"/>
            </a:lvl2pPr>
            <a:lvl3pPr marL="1143000" indent="-228600">
              <a:buClr>
                <a:schemeClr val="tx1"/>
              </a:buClr>
              <a:buFont typeface="Wingdings 3" panose="05040102010807070707" pitchFamily="18" charset="2"/>
              <a:buChar char=""/>
              <a:defRPr sz="1400"/>
            </a:lvl3pPr>
            <a:lvl4pPr marL="1600200" indent="-228600">
              <a:buClr>
                <a:schemeClr val="tx1"/>
              </a:buClr>
              <a:buFont typeface="Wingdings 3" panose="05040102010807070707" pitchFamily="18" charset="2"/>
              <a:buChar char=""/>
              <a:defRPr sz="1200"/>
            </a:lvl4pPr>
            <a:lvl5pPr marL="2057400" indent="-228600">
              <a:buClr>
                <a:schemeClr val="tx1"/>
              </a:buClr>
              <a:buFont typeface="Wingdings 3" panose="05040102010807070707" pitchFamily="18" charset="2"/>
              <a:buChar cha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buClr>
                <a:schemeClr val="tx1"/>
              </a:buClr>
              <a:defRPr sz="1800"/>
            </a:lvl1pPr>
            <a:lvl2pPr>
              <a:buClr>
                <a:schemeClr val="tx1"/>
              </a:buClr>
              <a:defRPr sz="1600"/>
            </a:lvl2pPr>
            <a:lvl3pPr>
              <a:buClr>
                <a:schemeClr val="tx1"/>
              </a:buClr>
              <a:defRPr sz="1400"/>
            </a:lvl3pPr>
            <a:lvl4pPr>
              <a:buClr>
                <a:schemeClr val="tx1"/>
              </a:buClr>
              <a:defRPr sz="1200"/>
            </a:lvl4pPr>
            <a:lvl5pPr>
              <a:buClr>
                <a:schemeClr val="tx1"/>
              </a:buCl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10/11/2016</a:t>
            </a:fld>
            <a:endParaRPr lang="en-US" dirty="0"/>
          </a:p>
        </p:txBody>
      </p:sp>
      <p:sp>
        <p:nvSpPr>
          <p:cNvPr id="8" name="Footer Placeholder 7"/>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10/11/2016</a:t>
            </a:fld>
            <a:endParaRPr lang="en-US" dirty="0"/>
          </a:p>
        </p:txBody>
      </p:sp>
      <p:sp>
        <p:nvSpPr>
          <p:cNvPr id="5" name="Footer Placeholder 3"/>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10/11/2016</a:t>
            </a:fld>
            <a:endParaRPr lang="en-US" dirty="0"/>
          </a:p>
        </p:txBody>
      </p:sp>
      <p:sp>
        <p:nvSpPr>
          <p:cNvPr id="5" name="Footer Placeholder 2"/>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buClr>
                <a:schemeClr val="tx1"/>
              </a:buClr>
              <a:defRPr sz="2000"/>
            </a:lvl1pPr>
            <a:lvl2pPr>
              <a:buClr>
                <a:schemeClr val="tx1"/>
              </a:buClr>
              <a:defRPr sz="1800"/>
            </a:lvl2pPr>
            <a:lvl3pPr>
              <a:buClr>
                <a:schemeClr val="tx1"/>
              </a:buClr>
              <a:defRPr sz="1600"/>
            </a:lvl3pPr>
            <a:lvl4pPr>
              <a:buClr>
                <a:schemeClr val="tx1"/>
              </a:buClr>
              <a:defRPr sz="1400"/>
            </a:lvl4pPr>
            <a:lvl5pPr>
              <a:buClr>
                <a:schemeClr val="tx1"/>
              </a:buCl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10/11/2016</a:t>
            </a:fld>
            <a:endParaRPr lang="en-US" dirty="0"/>
          </a:p>
        </p:txBody>
      </p:sp>
      <p:sp>
        <p:nvSpPr>
          <p:cNvPr id="5"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10/11/2016</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t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90386" y="452718"/>
            <a:ext cx="9011228" cy="1400530"/>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90386" y="2052918"/>
            <a:ext cx="9011228" cy="419548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rot="5400000">
            <a:off x="10992540" y="1305349"/>
            <a:ext cx="990599" cy="304799"/>
          </a:xfrm>
          <a:prstGeom prst="rect">
            <a:avLst/>
          </a:prstGeom>
        </p:spPr>
        <p:txBody>
          <a:bodyPr vert="horz" lIns="91440" tIns="45720" rIns="91440" bIns="45720" rtlCol="0" anchor="t"/>
          <a:lstStyle>
            <a:lvl1pPr algn="l">
              <a:defRPr sz="1100" b="0" i="0">
                <a:solidFill>
                  <a:schemeClr val="tx1">
                    <a:alpha val="60000"/>
                  </a:schemeClr>
                </a:solidFill>
              </a:defRPr>
            </a:lvl1pPr>
          </a:lstStyle>
          <a:p>
            <a:fld id="{4509A250-FF31-4206-8172-F9D3106AACB1}" type="datetimeFigureOut">
              <a:rPr lang="en-US" smtClean="0"/>
              <a:pPr/>
              <a:t>10/11/2016</a:t>
            </a:fld>
            <a:endParaRPr lang="en-US" dirty="0"/>
          </a:p>
        </p:txBody>
      </p:sp>
      <p:sp>
        <p:nvSpPr>
          <p:cNvPr id="5" name="Footer Placeholder 4"/>
          <p:cNvSpPr>
            <a:spLocks noGrp="1"/>
          </p:cNvSpPr>
          <p:nvPr>
            <p:ph type="ftr" sz="quarter" idx="3"/>
          </p:nvPr>
        </p:nvSpPr>
        <p:spPr>
          <a:xfrm rot="5400000">
            <a:off x="9862742" y="2739946"/>
            <a:ext cx="3859795" cy="304801"/>
          </a:xfrm>
          <a:prstGeom prst="rect">
            <a:avLst/>
          </a:prstGeom>
        </p:spPr>
        <p:txBody>
          <a:bodyPr vert="horz" lIns="91440" tIns="45720" rIns="91440" bIns="45720" rtlCol="0" anchor="b"/>
          <a:lstStyle>
            <a:lvl1pPr algn="l">
              <a:defRPr sz="1100" b="0" i="0">
                <a:solidFill>
                  <a:schemeClr val="tx1">
                    <a:alpha val="60000"/>
                  </a:schemeClr>
                </a:solidFill>
              </a:defRPr>
            </a:lvl1pPr>
          </a:lstStyle>
          <a:p>
            <a:endParaRPr lang="en-US" dirty="0"/>
          </a:p>
        </p:txBody>
      </p:sp>
      <p:pic>
        <p:nvPicPr>
          <p:cNvPr id="13" name="Picture 12"/>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601614" y="549"/>
            <a:ext cx="1590386" cy="964834"/>
          </a:xfrm>
          <a:prstGeom prst="rect">
            <a:avLst/>
          </a:prstGeom>
        </p:spPr>
      </p:pic>
      <p:pic>
        <p:nvPicPr>
          <p:cNvPr id="21" name="Picture 20"/>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549"/>
            <a:ext cx="1590386" cy="964834"/>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timing>
    <p:tnLst>
      <p:par>
        <p:cTn id="1" dur="indefinite" restart="never" nodeType="tmRoot"/>
      </p:par>
    </p:tnLst>
  </p:timing>
  <p:hf sldNum="0" hdr="0" ftr="0" dt="0"/>
  <p:txStyles>
    <p:titleStyle>
      <a:lvl1pPr algn="l" defTabSz="457200" rtl="0" eaLnBrk="1" latinLnBrk="0" hangingPunct="1">
        <a:spcBef>
          <a:spcPct val="0"/>
        </a:spcBef>
        <a:buNone/>
        <a:defRPr sz="4200" b="0" i="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tx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tx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tx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tx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tx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1"/>
            <a:ext cx="8825658" cy="2308654"/>
          </a:xfrm>
        </p:spPr>
        <p:txBody>
          <a:bodyPr/>
          <a:lstStyle/>
          <a:p>
            <a:pPr algn="ctr"/>
            <a:r>
              <a:rPr lang="en-US" sz="2800" b="1" dirty="0" smtClean="0"/>
              <a:t>ET DOCKET NO. 16-191</a:t>
            </a:r>
            <a:br>
              <a:rPr lang="en-US" sz="2800" b="1" dirty="0" smtClean="0"/>
            </a:br>
            <a:r>
              <a:rPr lang="en-US" sz="2800" b="1" dirty="0" smtClean="0"/>
              <a:t>FCC OFFICE OF ENGINEERNG AND TECHNOLOGY TECHNOLOGICAL ADVISORY COUNCIL NOISE FLOOR TECHNICAL INQUIRY(TI)</a:t>
            </a:r>
            <a:br>
              <a:rPr lang="en-US" sz="2800" b="1" dirty="0" smtClean="0"/>
            </a:br>
            <a:r>
              <a:rPr lang="en-US" sz="2800" b="1" dirty="0"/>
              <a:t/>
            </a:r>
            <a:br>
              <a:rPr lang="en-US" sz="2800" b="1" dirty="0"/>
            </a:br>
            <a:r>
              <a:rPr lang="en-US" sz="2800" b="1" dirty="0" smtClean="0"/>
              <a:t>SUMMARY OF THE RESPONSES TO THIS TI </a:t>
            </a:r>
            <a:br>
              <a:rPr lang="en-US" sz="2800" b="1" dirty="0" smtClean="0"/>
            </a:br>
            <a:r>
              <a:rPr lang="en-US" sz="2800" b="1" dirty="0" smtClean="0"/>
              <a:t>AND WHERE DO WE GO FROM HERE</a:t>
            </a:r>
            <a:endParaRPr lang="en-US" sz="2800" b="1" dirty="0"/>
          </a:p>
        </p:txBody>
      </p:sp>
      <p:sp>
        <p:nvSpPr>
          <p:cNvPr id="3" name="Subtitle 2"/>
          <p:cNvSpPr>
            <a:spLocks noGrp="1"/>
          </p:cNvSpPr>
          <p:nvPr>
            <p:ph type="subTitle" idx="1"/>
          </p:nvPr>
        </p:nvSpPr>
        <p:spPr>
          <a:xfrm>
            <a:off x="1154955" y="4164227"/>
            <a:ext cx="8825658" cy="2162431"/>
          </a:xfrm>
        </p:spPr>
        <p:txBody>
          <a:bodyPr>
            <a:normAutofit/>
          </a:bodyPr>
          <a:lstStyle/>
          <a:p>
            <a:pPr algn="ctr"/>
            <a:r>
              <a:rPr lang="en-US" sz="2400" b="1" dirty="0" smtClean="0"/>
              <a:t>Presented to </a:t>
            </a:r>
            <a:r>
              <a:rPr lang="en-US" sz="2400" b="1" dirty="0" err="1" smtClean="0"/>
              <a:t>ieee</a:t>
            </a:r>
            <a:r>
              <a:rPr lang="en-US" sz="2400" b="1" dirty="0" smtClean="0"/>
              <a:t> </a:t>
            </a:r>
            <a:r>
              <a:rPr lang="en-US" sz="2400" b="1" dirty="0" err="1" smtClean="0"/>
              <a:t>bts</a:t>
            </a:r>
            <a:r>
              <a:rPr lang="en-US" sz="2400" b="1" dirty="0" smtClean="0"/>
              <a:t> 2016 by</a:t>
            </a:r>
          </a:p>
          <a:p>
            <a:pPr algn="ctr"/>
            <a:r>
              <a:rPr lang="en-US" sz="2400" b="1" dirty="0" smtClean="0"/>
              <a:t>Tom f. king</a:t>
            </a:r>
          </a:p>
          <a:p>
            <a:pPr algn="ctr"/>
            <a:r>
              <a:rPr lang="en-US" sz="2400" b="1" dirty="0" smtClean="0"/>
              <a:t>President</a:t>
            </a:r>
          </a:p>
          <a:p>
            <a:pPr algn="ctr"/>
            <a:r>
              <a:rPr lang="en-US" sz="2400" b="1" dirty="0" err="1" smtClean="0"/>
              <a:t>Kintronic</a:t>
            </a:r>
            <a:r>
              <a:rPr lang="en-US" sz="2400" b="1" dirty="0" smtClean="0"/>
              <a:t> labs </a:t>
            </a:r>
            <a:r>
              <a:rPr lang="en-US" sz="2400" b="1" dirty="0" err="1" smtClean="0"/>
              <a:t>inc.</a:t>
            </a:r>
            <a:endParaRPr lang="en-US" sz="2400" b="1" dirty="0"/>
          </a:p>
        </p:txBody>
      </p:sp>
    </p:spTree>
    <p:extLst>
      <p:ext uri="{BB962C8B-B14F-4D97-AF65-F5344CB8AC3E}">
        <p14:creationId xmlns:p14="http://schemas.microsoft.com/office/powerpoint/2010/main" val="2783026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NATIONAL ASSOCIATION OF BROADCASTERS(NAB) TI RESPONSE HIGHLIGHT</a:t>
            </a:r>
            <a:endParaRPr lang="en-US" sz="3200" b="1" dirty="0"/>
          </a:p>
        </p:txBody>
      </p:sp>
      <p:sp>
        <p:nvSpPr>
          <p:cNvPr id="3" name="Content Placeholder 2"/>
          <p:cNvSpPr>
            <a:spLocks noGrp="1"/>
          </p:cNvSpPr>
          <p:nvPr>
            <p:ph idx="1"/>
          </p:nvPr>
        </p:nvSpPr>
        <p:spPr/>
        <p:txBody>
          <a:bodyPr>
            <a:normAutofit lnSpcReduction="10000"/>
          </a:bodyPr>
          <a:lstStyle/>
          <a:p>
            <a:r>
              <a:rPr lang="en-US" sz="2800" b="1" dirty="0" smtClean="0"/>
              <a:t>THE FCC WAS CREATED TO ADDRESS THE INTERFERENCE CHAOS THAT THREATENED TO DESTROY NASCENT RADIO SERVICES IN THE EARLY 20</a:t>
            </a:r>
            <a:r>
              <a:rPr lang="en-US" sz="2800" b="1" baseline="30000" dirty="0" smtClean="0"/>
              <a:t>TH</a:t>
            </a:r>
            <a:r>
              <a:rPr lang="en-US" sz="2800" b="1" dirty="0" smtClean="0"/>
              <a:t> CENTURY.  THE FCC HAS UNFORTUNATELY RELINQUISHED THIS ROLE TO SELF-REGULATION OF THE MANUFACTURERS OF CONSUMER PRODUCTS WITH ASSOCIATED RF EMISSIONS, WHICH CLEARLY HAS LED TO DE-REGULATION OF THE NOISE FLOOR CONTRIBUTORS AND A RESULTING INCREASE IN THE NOISE FLOOR.</a:t>
            </a:r>
            <a:endParaRPr lang="en-US" sz="2800" b="1" dirty="0"/>
          </a:p>
        </p:txBody>
      </p:sp>
    </p:spTree>
    <p:extLst>
      <p:ext uri="{BB962C8B-B14F-4D97-AF65-F5344CB8AC3E}">
        <p14:creationId xmlns:p14="http://schemas.microsoft.com/office/powerpoint/2010/main" val="842723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NAB RECOMMENDATIONS TO THE TAC</a:t>
            </a:r>
            <a:endParaRPr lang="en-US" sz="3600" b="1" dirty="0"/>
          </a:p>
        </p:txBody>
      </p:sp>
      <p:sp>
        <p:nvSpPr>
          <p:cNvPr id="3" name="Content Placeholder 2"/>
          <p:cNvSpPr>
            <a:spLocks noGrp="1"/>
          </p:cNvSpPr>
          <p:nvPr>
            <p:ph idx="1"/>
          </p:nvPr>
        </p:nvSpPr>
        <p:spPr>
          <a:xfrm>
            <a:off x="1590386" y="1519882"/>
            <a:ext cx="9011228" cy="4752372"/>
          </a:xfrm>
        </p:spPr>
        <p:txBody>
          <a:bodyPr>
            <a:normAutofit fontScale="92500" lnSpcReduction="10000"/>
          </a:bodyPr>
          <a:lstStyle/>
          <a:p>
            <a:r>
              <a:rPr lang="en-US" sz="2800" b="1" dirty="0" smtClean="0"/>
              <a:t>The FCC should review the general Part 15 emission limits to determine what improvements are necessary to protect licensed services and adopt strict and enforceable limits that will limit noise interference.  As a minimum the Commission should adopt and enforce a radiated emissions limit of 0.025mV/m measured at a distance of 10m from the source to protect AM radio operators.</a:t>
            </a:r>
          </a:p>
          <a:p>
            <a:r>
              <a:rPr lang="en-US" sz="2800" b="1" dirty="0" smtClean="0"/>
              <a:t>The FCC should re-examine Section 15.13 of its rules that states that manufacturers of incidental radiators should employ “good engineering practices to minimize the risk of harmful interference”.</a:t>
            </a:r>
            <a:endParaRPr lang="en-US" sz="2800" b="1" dirty="0"/>
          </a:p>
        </p:txBody>
      </p:sp>
    </p:spTree>
    <p:extLst>
      <p:ext uri="{BB962C8B-B14F-4D97-AF65-F5344CB8AC3E}">
        <p14:creationId xmlns:p14="http://schemas.microsoft.com/office/powerpoint/2010/main" val="3756773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NATIONAL PUBLIC SAFETY TELECOMMUNICATIONS COUNCIL(NPSTC) TI RESPONSE HIGHLIGHTS</a:t>
            </a:r>
            <a:endParaRPr lang="en-US" sz="3200" b="1" dirty="0"/>
          </a:p>
        </p:txBody>
      </p:sp>
      <p:sp>
        <p:nvSpPr>
          <p:cNvPr id="3" name="Content Placeholder 2"/>
          <p:cNvSpPr>
            <a:spLocks noGrp="1"/>
          </p:cNvSpPr>
          <p:nvPr>
            <p:ph idx="1"/>
          </p:nvPr>
        </p:nvSpPr>
        <p:spPr/>
        <p:txBody>
          <a:bodyPr>
            <a:normAutofit lnSpcReduction="10000"/>
          </a:bodyPr>
          <a:lstStyle/>
          <a:p>
            <a:r>
              <a:rPr lang="en-US" sz="2400" b="1" dirty="0" smtClean="0"/>
              <a:t>Section 404.1 of the 2012 International Energy Conservation Code(IECC) requires that a minimum of 75% of lamps in permanently installed lighting fixtures should be high efficiency lamps.  This started the widespread proliferation of compact fluorescent and LED lamps.</a:t>
            </a:r>
          </a:p>
          <a:p>
            <a:r>
              <a:rPr lang="en-US" sz="2400" b="1" dirty="0" smtClean="0"/>
              <a:t>Industry Canada noise interference example:  Electronic ballasts for fluorescent lights in a commercial store produced 20MHz wide broadband noise in the 800 MHz cellular band resulting in loss of coverage or dropped calls within 2km of the store location.</a:t>
            </a:r>
            <a:endParaRPr lang="en-US" sz="2400" b="1" dirty="0"/>
          </a:p>
        </p:txBody>
      </p:sp>
    </p:spTree>
    <p:extLst>
      <p:ext uri="{BB962C8B-B14F-4D97-AF65-F5344CB8AC3E}">
        <p14:creationId xmlns:p14="http://schemas.microsoft.com/office/powerpoint/2010/main" val="3296320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State of CA Governor’s Office of  Emergency Services(</a:t>
            </a:r>
            <a:r>
              <a:rPr lang="en-US" sz="3200" b="1" dirty="0" err="1" smtClean="0"/>
              <a:t>CalOES</a:t>
            </a:r>
            <a:r>
              <a:rPr lang="en-US" sz="3200" b="1" dirty="0" smtClean="0"/>
              <a:t>) &amp; Public Safety Communications TI Response Highlights</a:t>
            </a:r>
            <a:endParaRPr lang="en-US" sz="3200" b="1" dirty="0"/>
          </a:p>
        </p:txBody>
      </p:sp>
      <p:sp>
        <p:nvSpPr>
          <p:cNvPr id="3" name="Content Placeholder 2"/>
          <p:cNvSpPr>
            <a:spLocks noGrp="1"/>
          </p:cNvSpPr>
          <p:nvPr>
            <p:ph idx="1"/>
          </p:nvPr>
        </p:nvSpPr>
        <p:spPr/>
        <p:txBody>
          <a:bodyPr>
            <a:normAutofit/>
          </a:bodyPr>
          <a:lstStyle/>
          <a:p>
            <a:r>
              <a:rPr lang="en-US" sz="1800" b="1" dirty="0" smtClean="0"/>
              <a:t>Major Sources of Noise Interference:</a:t>
            </a:r>
          </a:p>
          <a:p>
            <a:pPr lvl="1"/>
            <a:r>
              <a:rPr lang="en-US" b="1" dirty="0" err="1" smtClean="0"/>
              <a:t>Flourescent</a:t>
            </a:r>
            <a:r>
              <a:rPr lang="en-US" b="1" dirty="0" smtClean="0"/>
              <a:t> and LED lights</a:t>
            </a:r>
          </a:p>
          <a:p>
            <a:pPr lvl="1"/>
            <a:r>
              <a:rPr lang="en-US" b="1" dirty="0" smtClean="0"/>
              <a:t>Computers and imbedded controllers</a:t>
            </a:r>
          </a:p>
          <a:p>
            <a:pPr lvl="1"/>
            <a:r>
              <a:rPr lang="en-US" b="1" dirty="0" smtClean="0"/>
              <a:t>Switching power supplies and battery chargers</a:t>
            </a:r>
          </a:p>
          <a:p>
            <a:pPr lvl="1"/>
            <a:r>
              <a:rPr lang="en-US" b="1" dirty="0" smtClean="0"/>
              <a:t>Industrial equipment</a:t>
            </a:r>
          </a:p>
          <a:p>
            <a:pPr lvl="1"/>
            <a:r>
              <a:rPr lang="en-US" b="1" dirty="0" smtClean="0"/>
              <a:t>Power tools</a:t>
            </a:r>
          </a:p>
          <a:p>
            <a:pPr lvl="1"/>
            <a:r>
              <a:rPr lang="en-US" b="1" dirty="0" smtClean="0"/>
              <a:t>Solar panel inverters</a:t>
            </a:r>
          </a:p>
          <a:p>
            <a:pPr lvl="1"/>
            <a:r>
              <a:rPr lang="en-US" b="1" dirty="0" smtClean="0"/>
              <a:t>Cable TV/internet distribution systems</a:t>
            </a:r>
          </a:p>
          <a:p>
            <a:pPr lvl="1"/>
            <a:r>
              <a:rPr lang="en-US" b="1" dirty="0" smtClean="0"/>
              <a:t>Power line communications(PLC) &amp; Broadband over Power Lines(BPL)</a:t>
            </a:r>
          </a:p>
          <a:p>
            <a:pPr lvl="1"/>
            <a:r>
              <a:rPr lang="en-US" sz="2200" b="1" dirty="0" smtClean="0"/>
              <a:t>Electric automobiles</a:t>
            </a:r>
            <a:endParaRPr lang="en-US" sz="2200" b="1" dirty="0"/>
          </a:p>
        </p:txBody>
      </p:sp>
    </p:spTree>
    <p:extLst>
      <p:ext uri="{BB962C8B-B14F-4D97-AF65-F5344CB8AC3E}">
        <p14:creationId xmlns:p14="http://schemas.microsoft.com/office/powerpoint/2010/main" val="1996919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err="1" smtClean="0"/>
              <a:t>CalOES</a:t>
            </a:r>
            <a:r>
              <a:rPr lang="en-US" sz="3600" b="1" dirty="0" smtClean="0"/>
              <a:t> TI HIGHLIGHTS(CONT.)</a:t>
            </a:r>
            <a:endParaRPr lang="en-US" sz="3600" b="1" dirty="0"/>
          </a:p>
        </p:txBody>
      </p:sp>
      <p:sp>
        <p:nvSpPr>
          <p:cNvPr id="3" name="Content Placeholder 2"/>
          <p:cNvSpPr>
            <a:spLocks noGrp="1"/>
          </p:cNvSpPr>
          <p:nvPr>
            <p:ph idx="1"/>
          </p:nvPr>
        </p:nvSpPr>
        <p:spPr/>
        <p:txBody>
          <a:bodyPr/>
          <a:lstStyle/>
          <a:p>
            <a:r>
              <a:rPr lang="en-US" b="1" dirty="0" smtClean="0"/>
              <a:t>In response to the question “to what levels does the noise floor cause harmful interference to particular radio service”, </a:t>
            </a:r>
            <a:r>
              <a:rPr lang="en-US" b="1" dirty="0" err="1" smtClean="0"/>
              <a:t>CalOES</a:t>
            </a:r>
            <a:r>
              <a:rPr lang="en-US" b="1" dirty="0" smtClean="0"/>
              <a:t> responded:</a:t>
            </a:r>
          </a:p>
          <a:p>
            <a:pPr marL="457200" lvl="1" indent="0">
              <a:buNone/>
            </a:pPr>
            <a:r>
              <a:rPr lang="en-US" b="1" dirty="0"/>
              <a:t>	</a:t>
            </a:r>
            <a:r>
              <a:rPr lang="en-US" b="1" dirty="0" smtClean="0"/>
              <a:t>	RECEIVER THRESHOLD LEVELS FOR SPECIFIED SERVICE BANDS</a:t>
            </a:r>
          </a:p>
          <a:p>
            <a:pPr marL="457200" lvl="1" indent="0">
              <a:buNone/>
            </a:pPr>
            <a:endParaRPr lang="en-US" b="1" dirty="0"/>
          </a:p>
          <a:p>
            <a:pPr marL="457200" lvl="1" indent="0">
              <a:buNone/>
            </a:pPr>
            <a:r>
              <a:rPr lang="en-US" b="1" dirty="0" smtClean="0"/>
              <a:t>				</a:t>
            </a:r>
            <a:r>
              <a:rPr lang="en-US" b="1" u="sng" dirty="0" smtClean="0"/>
              <a:t>BAND</a:t>
            </a:r>
            <a:r>
              <a:rPr lang="en-US" b="1" dirty="0" smtClean="0"/>
              <a:t>			</a:t>
            </a:r>
            <a:r>
              <a:rPr lang="en-US" b="1" u="sng" dirty="0" smtClean="0"/>
              <a:t>MINIMUM SIGNAL LEVEL*</a:t>
            </a:r>
          </a:p>
          <a:p>
            <a:pPr marL="457200" lvl="1" indent="0">
              <a:buNone/>
            </a:pPr>
            <a:r>
              <a:rPr lang="en-US" b="1" dirty="0" smtClean="0"/>
              <a:t>	Low Band (40-50 MHz)				-100 </a:t>
            </a:r>
            <a:r>
              <a:rPr lang="en-US" b="1" dirty="0" err="1" smtClean="0"/>
              <a:t>dBm</a:t>
            </a:r>
            <a:endParaRPr lang="en-US" b="1" dirty="0" smtClean="0"/>
          </a:p>
          <a:p>
            <a:pPr marL="457200" lvl="1" indent="0">
              <a:buNone/>
            </a:pPr>
            <a:r>
              <a:rPr lang="en-US" b="1" dirty="0"/>
              <a:t>	</a:t>
            </a:r>
            <a:r>
              <a:rPr lang="en-US" b="1" dirty="0" smtClean="0"/>
              <a:t>VHF Band (150-170 MHz)				-106 </a:t>
            </a:r>
            <a:r>
              <a:rPr lang="en-US" b="1" dirty="0" err="1" smtClean="0"/>
              <a:t>dBm</a:t>
            </a:r>
            <a:endParaRPr lang="en-US" b="1" dirty="0" smtClean="0"/>
          </a:p>
          <a:p>
            <a:pPr marL="457200" lvl="1" indent="0">
              <a:buNone/>
            </a:pPr>
            <a:r>
              <a:rPr lang="en-US" b="1" dirty="0"/>
              <a:t>	</a:t>
            </a:r>
            <a:r>
              <a:rPr lang="en-US" b="1" dirty="0" smtClean="0"/>
              <a:t>UHF Band (450-470 MHz)			  	-110 </a:t>
            </a:r>
            <a:r>
              <a:rPr lang="en-US" b="1" dirty="0" err="1" smtClean="0"/>
              <a:t>dBm</a:t>
            </a:r>
            <a:endParaRPr lang="en-US" b="1" dirty="0" smtClean="0"/>
          </a:p>
          <a:p>
            <a:pPr marL="457200" lvl="1" indent="0">
              <a:buNone/>
            </a:pPr>
            <a:r>
              <a:rPr lang="en-US" b="1" dirty="0"/>
              <a:t>	</a:t>
            </a:r>
            <a:r>
              <a:rPr lang="en-US" b="1" dirty="0" smtClean="0"/>
              <a:t>700/800 MHz Band					-116 </a:t>
            </a:r>
            <a:r>
              <a:rPr lang="en-US" b="1" dirty="0" err="1" smtClean="0"/>
              <a:t>dBm</a:t>
            </a:r>
            <a:endParaRPr lang="en-US" b="1" dirty="0" smtClean="0"/>
          </a:p>
          <a:p>
            <a:pPr marL="457200" lvl="1" indent="0">
              <a:buNone/>
            </a:pPr>
            <a:r>
              <a:rPr lang="en-US" b="1" dirty="0" smtClean="0"/>
              <a:t>* Noise floor should be at least -10dBm below these levels.</a:t>
            </a:r>
          </a:p>
          <a:p>
            <a:pPr lvl="1"/>
            <a:endParaRPr lang="en-US" b="1" dirty="0" smtClean="0"/>
          </a:p>
          <a:p>
            <a:pPr marL="0" indent="0">
              <a:buNone/>
            </a:pPr>
            <a:endParaRPr lang="en-US" b="1" dirty="0"/>
          </a:p>
        </p:txBody>
      </p:sp>
    </p:spTree>
    <p:extLst>
      <p:ext uri="{BB962C8B-B14F-4D97-AF65-F5344CB8AC3E}">
        <p14:creationId xmlns:p14="http://schemas.microsoft.com/office/powerpoint/2010/main" val="3042862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t>CTIA: HOW DOES A RISING NOISE FLOOR IMPACT COMMERCIAL MOBILE RADIO SERVICE</a:t>
            </a:r>
            <a:endParaRPr lang="en-US" sz="2800" b="1" dirty="0"/>
          </a:p>
        </p:txBody>
      </p:sp>
      <p:sp>
        <p:nvSpPr>
          <p:cNvPr id="3" name="Content Placeholder 2"/>
          <p:cNvSpPr>
            <a:spLocks noGrp="1"/>
          </p:cNvSpPr>
          <p:nvPr>
            <p:ph idx="1"/>
          </p:nvPr>
        </p:nvSpPr>
        <p:spPr/>
        <p:txBody>
          <a:bodyPr>
            <a:normAutofit/>
          </a:bodyPr>
          <a:lstStyle/>
          <a:p>
            <a:r>
              <a:rPr lang="en-US" sz="2800" b="1" dirty="0" smtClean="0"/>
              <a:t>Reduction in carrier’s reliable service area</a:t>
            </a:r>
          </a:p>
          <a:p>
            <a:r>
              <a:rPr lang="en-US" sz="2800" b="1" dirty="0" smtClean="0"/>
              <a:t>Lost coverage for cell sites at the outer boundary of a carrier’s network</a:t>
            </a:r>
          </a:p>
          <a:p>
            <a:r>
              <a:rPr lang="en-US" sz="2800" b="1" dirty="0" smtClean="0"/>
              <a:t>More dropped calls traveling between cell sites</a:t>
            </a:r>
          </a:p>
          <a:p>
            <a:r>
              <a:rPr lang="en-US" sz="2800" b="1" dirty="0" smtClean="0"/>
              <a:t>Diminished voice quality</a:t>
            </a:r>
          </a:p>
          <a:p>
            <a:r>
              <a:rPr lang="en-US" sz="2800" b="1" dirty="0" smtClean="0"/>
              <a:t>Slower data transmission or lost data packets</a:t>
            </a:r>
            <a:endParaRPr lang="en-US" sz="2800" b="1" dirty="0"/>
          </a:p>
        </p:txBody>
      </p:sp>
    </p:spTree>
    <p:extLst>
      <p:ext uri="{BB962C8B-B14F-4D97-AF65-F5344CB8AC3E}">
        <p14:creationId xmlns:p14="http://schemas.microsoft.com/office/powerpoint/2010/main" val="3799599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AT&amp;T TI RESPONSE HIGHLIGHTS</a:t>
            </a:r>
            <a:endParaRPr lang="en-US" b="1" dirty="0"/>
          </a:p>
        </p:txBody>
      </p:sp>
      <p:sp>
        <p:nvSpPr>
          <p:cNvPr id="3" name="Content Placeholder 2"/>
          <p:cNvSpPr>
            <a:spLocks noGrp="1"/>
          </p:cNvSpPr>
          <p:nvPr>
            <p:ph idx="1"/>
          </p:nvPr>
        </p:nvSpPr>
        <p:spPr/>
        <p:txBody>
          <a:bodyPr/>
          <a:lstStyle/>
          <a:p>
            <a:r>
              <a:rPr lang="en-US" b="1" dirty="0" smtClean="0"/>
              <a:t>AT&amp;T in their efforts to work with industrial lighting manufacturers have found that they are motivated to disregard noise concerns due to the higher product cost of adding filter components.</a:t>
            </a:r>
          </a:p>
          <a:p>
            <a:r>
              <a:rPr lang="en-US" b="1" dirty="0" smtClean="0"/>
              <a:t>AT&amp;T is particularly concerned about the potential impact of noise on small cells sharing a support with LED lights.  A single faulty power supply conducting noise through power lines can compromise their network service out to a distance of a half mile.</a:t>
            </a:r>
          </a:p>
          <a:p>
            <a:r>
              <a:rPr lang="en-US" b="1" dirty="0" smtClean="0"/>
              <a:t>FM broadcast transmitter higher order harmonic content are the greatest noise source impacting AT&amp;T mobility services.  FM interference can degrade the uplink signal in the 700-2300 MHz band within 2,000 feet of the FM transmitting site.</a:t>
            </a:r>
            <a:endParaRPr lang="en-US" b="1" dirty="0"/>
          </a:p>
        </p:txBody>
      </p:sp>
    </p:spTree>
    <p:extLst>
      <p:ext uri="{BB962C8B-B14F-4D97-AF65-F5344CB8AC3E}">
        <p14:creationId xmlns:p14="http://schemas.microsoft.com/office/powerpoint/2010/main" val="2967620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AT&amp;T RECOMMENDATIONS TO TAC</a:t>
            </a:r>
            <a:endParaRPr lang="en-US" sz="4000" b="1" dirty="0"/>
          </a:p>
        </p:txBody>
      </p:sp>
      <p:sp>
        <p:nvSpPr>
          <p:cNvPr id="3" name="Content Placeholder 2"/>
          <p:cNvSpPr>
            <a:spLocks noGrp="1"/>
          </p:cNvSpPr>
          <p:nvPr>
            <p:ph idx="1"/>
          </p:nvPr>
        </p:nvSpPr>
        <p:spPr/>
        <p:txBody>
          <a:bodyPr/>
          <a:lstStyle/>
          <a:p>
            <a:r>
              <a:rPr lang="en-US" b="1" dirty="0" smtClean="0"/>
              <a:t>Mitigation of incidental radiator noise through updated industry standards, better testing protocols for device manufacturers and better clarity in FCC Part 15 and Part 18 rules</a:t>
            </a:r>
          </a:p>
          <a:p>
            <a:r>
              <a:rPr lang="en-US" b="1" dirty="0" smtClean="0"/>
              <a:t>Improved testing up to 6 GHz to identify the potential for higher frequency noise to interfere with commercial mobile and public safety licensees</a:t>
            </a:r>
          </a:p>
          <a:p>
            <a:r>
              <a:rPr lang="en-US" b="1" dirty="0" smtClean="0"/>
              <a:t>FCC should create incentives for FM broadcast transmission manufacturers to encourage the use of properly bonded and shielded metal cabinets</a:t>
            </a:r>
          </a:p>
          <a:p>
            <a:r>
              <a:rPr lang="en-US" b="1" dirty="0" smtClean="0"/>
              <a:t>Minimize noise from data busses and interfaces in computer devices through enhanced and updated standards</a:t>
            </a:r>
            <a:endParaRPr lang="en-US" b="1" dirty="0"/>
          </a:p>
        </p:txBody>
      </p:sp>
    </p:spTree>
    <p:extLst>
      <p:ext uri="{BB962C8B-B14F-4D97-AF65-F5344CB8AC3E}">
        <p14:creationId xmlns:p14="http://schemas.microsoft.com/office/powerpoint/2010/main" val="1917881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SUMMARY AND CONCLUSIONS</a:t>
            </a:r>
            <a:endParaRPr lang="en-US" sz="3600" b="1" dirty="0"/>
          </a:p>
        </p:txBody>
      </p:sp>
      <p:sp>
        <p:nvSpPr>
          <p:cNvPr id="3" name="Content Placeholder 2"/>
          <p:cNvSpPr>
            <a:spLocks noGrp="1"/>
          </p:cNvSpPr>
          <p:nvPr>
            <p:ph idx="1"/>
          </p:nvPr>
        </p:nvSpPr>
        <p:spPr>
          <a:xfrm>
            <a:off x="1590386" y="1335506"/>
            <a:ext cx="9011228" cy="4936748"/>
          </a:xfrm>
        </p:spPr>
        <p:txBody>
          <a:bodyPr>
            <a:normAutofit/>
          </a:bodyPr>
          <a:lstStyle/>
          <a:p>
            <a:r>
              <a:rPr lang="en-US" sz="2200" b="1" dirty="0" smtClean="0"/>
              <a:t>Why do we need to regularly monitor and control the electromagnetic spectrum noise floor: In </a:t>
            </a:r>
            <a:r>
              <a:rPr lang="en-US" sz="2200" b="1" dirty="0" smtClean="0"/>
              <a:t>the event of natural disasters, war or terrorist activities </a:t>
            </a:r>
            <a:r>
              <a:rPr lang="en-US" sz="2200" b="1" u="sng" dirty="0" smtClean="0">
                <a:solidFill>
                  <a:srgbClr val="FF0000"/>
                </a:solidFill>
              </a:rPr>
              <a:t>secure, clear and reliable communications are absolutely critical</a:t>
            </a:r>
          </a:p>
          <a:p>
            <a:r>
              <a:rPr lang="en-US" sz="2200" b="1" dirty="0" smtClean="0"/>
              <a:t>There was a clear </a:t>
            </a:r>
            <a:r>
              <a:rPr lang="en-US" sz="2200" b="1" dirty="0" smtClean="0"/>
              <a:t>consensus that a noise floor study is not only needed, but is way overdue</a:t>
            </a:r>
          </a:p>
          <a:p>
            <a:r>
              <a:rPr lang="en-US" sz="2200" b="1" dirty="0" smtClean="0"/>
              <a:t>AM radio is the most significantly compromised broadcast service due to the rising noise floor</a:t>
            </a:r>
          </a:p>
          <a:p>
            <a:r>
              <a:rPr lang="en-US" sz="2200" b="1" dirty="0" smtClean="0"/>
              <a:t>Operational service degradation experiences </a:t>
            </a:r>
            <a:r>
              <a:rPr lang="en-US" sz="2200" b="1" dirty="0" smtClean="0"/>
              <a:t>as were provided by numerous TI responders should </a:t>
            </a:r>
            <a:r>
              <a:rPr lang="en-US" sz="2200" b="1" dirty="0" smtClean="0"/>
              <a:t>be sufficient </a:t>
            </a:r>
            <a:r>
              <a:rPr lang="en-US" sz="2200" b="1" dirty="0" smtClean="0"/>
              <a:t>evidence to </a:t>
            </a:r>
            <a:r>
              <a:rPr lang="en-US" sz="2200" b="1" dirty="0" smtClean="0"/>
              <a:t>demonstrate the need for noise floor </a:t>
            </a:r>
            <a:r>
              <a:rPr lang="en-US" sz="2200" b="1" dirty="0" smtClean="0"/>
              <a:t>remediation</a:t>
            </a:r>
          </a:p>
          <a:p>
            <a:r>
              <a:rPr lang="en-US" b="1" dirty="0" smtClean="0"/>
              <a:t>There was widespread agreement as to the identity of the major contributors to the rising noise floor.</a:t>
            </a:r>
            <a:endParaRPr lang="en-US" b="1" dirty="0" smtClean="0"/>
          </a:p>
          <a:p>
            <a:endParaRPr lang="en-US" sz="2800" b="1" dirty="0"/>
          </a:p>
        </p:txBody>
      </p:sp>
    </p:spTree>
    <p:extLst>
      <p:ext uri="{BB962C8B-B14F-4D97-AF65-F5344CB8AC3E}">
        <p14:creationId xmlns:p14="http://schemas.microsoft.com/office/powerpoint/2010/main" val="1798137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SUMMARY AND CONCLUSIONS(CONT.)</a:t>
            </a:r>
            <a:endParaRPr lang="en-US" sz="3600" b="1" dirty="0"/>
          </a:p>
        </p:txBody>
      </p:sp>
      <p:sp>
        <p:nvSpPr>
          <p:cNvPr id="3" name="Content Placeholder 2"/>
          <p:cNvSpPr>
            <a:spLocks noGrp="1"/>
          </p:cNvSpPr>
          <p:nvPr>
            <p:ph idx="1"/>
          </p:nvPr>
        </p:nvSpPr>
        <p:spPr>
          <a:xfrm>
            <a:off x="1590386" y="1347538"/>
            <a:ext cx="9011228" cy="4924716"/>
          </a:xfrm>
        </p:spPr>
        <p:txBody>
          <a:bodyPr>
            <a:normAutofit fontScale="85000" lnSpcReduction="20000"/>
          </a:bodyPr>
          <a:lstStyle/>
          <a:p>
            <a:r>
              <a:rPr lang="en-US" sz="2800" b="1" dirty="0" smtClean="0"/>
              <a:t>We cannot afford to allow the producers of licensed and unlicensed products with associated RF emissions to be proliferated </a:t>
            </a:r>
            <a:r>
              <a:rPr lang="en-US" sz="2800" b="1" dirty="0" smtClean="0"/>
              <a:t>without increased </a:t>
            </a:r>
            <a:r>
              <a:rPr lang="en-US" sz="2800" b="1" dirty="0" smtClean="0"/>
              <a:t>regulatory action</a:t>
            </a:r>
          </a:p>
          <a:p>
            <a:r>
              <a:rPr lang="en-US" sz="2800" b="1" dirty="0" smtClean="0"/>
              <a:t>The current FCC Part 15 and Part 18 rules need to be expanded to address the current noise floor spectrum</a:t>
            </a:r>
          </a:p>
          <a:p>
            <a:r>
              <a:rPr lang="en-US" sz="2800" b="1" dirty="0" smtClean="0"/>
              <a:t>Understanding the noise floor versus frequency and what sources contribute to it is of great strategic importance to assure reliable and secure public communications for the safety of all US citizens</a:t>
            </a:r>
          </a:p>
          <a:p>
            <a:r>
              <a:rPr lang="en-US" sz="2800" b="1" dirty="0" smtClean="0"/>
              <a:t>A suite of noise measurement equipment capable of monitoring noise in the DC to 70 GHz band with web access needs to be defined and implemented in urban, suburban and rural locations throughout the US to begin a comprehensive monitoring of the noise floor</a:t>
            </a:r>
            <a:endParaRPr lang="en-US" sz="2800" b="1" dirty="0"/>
          </a:p>
        </p:txBody>
      </p:sp>
    </p:spTree>
    <p:extLst>
      <p:ext uri="{BB962C8B-B14F-4D97-AF65-F5344CB8AC3E}">
        <p14:creationId xmlns:p14="http://schemas.microsoft.com/office/powerpoint/2010/main" val="676594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WHO CAN BENEFIT FROM A NOISE FLOOR STUDY?</a:t>
            </a:r>
            <a:endParaRPr lang="en-US" sz="3600" b="1" dirty="0"/>
          </a:p>
        </p:txBody>
      </p:sp>
      <p:sp>
        <p:nvSpPr>
          <p:cNvPr id="3" name="Content Placeholder 2"/>
          <p:cNvSpPr>
            <a:spLocks noGrp="1"/>
          </p:cNvSpPr>
          <p:nvPr>
            <p:ph idx="1"/>
          </p:nvPr>
        </p:nvSpPr>
        <p:spPr/>
        <p:txBody>
          <a:bodyPr>
            <a:normAutofit/>
          </a:bodyPr>
          <a:lstStyle/>
          <a:p>
            <a:r>
              <a:rPr lang="en-US" sz="2800" b="1" dirty="0" smtClean="0"/>
              <a:t>Licensed and unlicensed users of electromagnetic spectrum among which are included:</a:t>
            </a:r>
          </a:p>
          <a:p>
            <a:pPr lvl="1"/>
            <a:r>
              <a:rPr lang="en-US" sz="2600" b="1" dirty="0" smtClean="0"/>
              <a:t>Analog and HD AM and FM radio listeners</a:t>
            </a:r>
          </a:p>
          <a:p>
            <a:pPr lvl="1"/>
            <a:r>
              <a:rPr lang="en-US" sz="2600" b="1" dirty="0" smtClean="0"/>
              <a:t>DTV viewers</a:t>
            </a:r>
          </a:p>
          <a:p>
            <a:pPr lvl="1"/>
            <a:r>
              <a:rPr lang="en-US" sz="2600" b="1" dirty="0" smtClean="0"/>
              <a:t>Cellphone users</a:t>
            </a:r>
          </a:p>
          <a:p>
            <a:pPr lvl="1"/>
            <a:r>
              <a:rPr lang="en-US" sz="2600" b="1" dirty="0" smtClean="0"/>
              <a:t>Amateur radio operators</a:t>
            </a:r>
          </a:p>
          <a:p>
            <a:pPr lvl="1"/>
            <a:r>
              <a:rPr lang="en-US" sz="2600" b="1" dirty="0" smtClean="0"/>
              <a:t>Broadband internet users</a:t>
            </a:r>
            <a:endParaRPr lang="en-US" sz="2600" b="1" dirty="0"/>
          </a:p>
        </p:txBody>
      </p:sp>
    </p:spTree>
    <p:extLst>
      <p:ext uri="{BB962C8B-B14F-4D97-AF65-F5344CB8AC3E}">
        <p14:creationId xmlns:p14="http://schemas.microsoft.com/office/powerpoint/2010/main" val="1867741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SOME CONSEQUENCES OF A RISING NOISE FLOOR</a:t>
            </a:r>
            <a:endParaRPr lang="en-US" sz="36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232" y="2222103"/>
            <a:ext cx="3333750" cy="365971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1383" y="2184893"/>
            <a:ext cx="3322165" cy="369692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5243" y="2222103"/>
            <a:ext cx="4541314" cy="3659714"/>
          </a:xfrm>
          <a:prstGeom prst="rect">
            <a:avLst/>
          </a:prstGeom>
        </p:spPr>
      </p:pic>
      <p:sp>
        <p:nvSpPr>
          <p:cNvPr id="7" name="TextBox 6"/>
          <p:cNvSpPr txBox="1"/>
          <p:nvPr/>
        </p:nvSpPr>
        <p:spPr>
          <a:xfrm>
            <a:off x="436580" y="5991180"/>
            <a:ext cx="10958640" cy="707886"/>
          </a:xfrm>
          <a:prstGeom prst="rect">
            <a:avLst/>
          </a:prstGeom>
          <a:noFill/>
        </p:spPr>
        <p:txBody>
          <a:bodyPr wrap="square" rtlCol="0">
            <a:spAutoFit/>
          </a:bodyPr>
          <a:lstStyle/>
          <a:p>
            <a:r>
              <a:rPr lang="en-US" sz="2000" b="1" dirty="0" smtClean="0"/>
              <a:t>CELLPHONE DROPOUTS      AM OR FM NOISY RADIO RECEPTION             WIRELESS COMM 																			  DISRUPTION</a:t>
            </a:r>
            <a:endParaRPr lang="en-US" sz="2000" b="1" dirty="0"/>
          </a:p>
        </p:txBody>
      </p:sp>
    </p:spTree>
    <p:extLst>
      <p:ext uri="{BB962C8B-B14F-4D97-AF65-F5344CB8AC3E}">
        <p14:creationId xmlns:p14="http://schemas.microsoft.com/office/powerpoint/2010/main" val="1462618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QUESTIONS</a:t>
            </a:r>
            <a:r>
              <a:rPr lang="en-US" sz="3200" b="1" dirty="0" smtClean="0"/>
              <a:t> POSED IN THE TAC </a:t>
            </a:r>
            <a:r>
              <a:rPr lang="en-US" sz="3200" b="1" dirty="0"/>
              <a:t/>
            </a:r>
            <a:br>
              <a:rPr lang="en-US" sz="3200" b="1" dirty="0"/>
            </a:br>
            <a:r>
              <a:rPr lang="en-US" sz="3200" b="1" dirty="0" smtClean="0"/>
              <a:t>TECHNICAL INQUIRY(TI)</a:t>
            </a:r>
            <a:endParaRPr lang="en-US" sz="3200" b="1" dirty="0"/>
          </a:p>
        </p:txBody>
      </p:sp>
      <p:sp>
        <p:nvSpPr>
          <p:cNvPr id="3" name="Content Placeholder 2"/>
          <p:cNvSpPr>
            <a:spLocks noGrp="1"/>
          </p:cNvSpPr>
          <p:nvPr>
            <p:ph idx="1"/>
          </p:nvPr>
        </p:nvSpPr>
        <p:spPr/>
        <p:txBody>
          <a:bodyPr>
            <a:normAutofit/>
          </a:bodyPr>
          <a:lstStyle/>
          <a:p>
            <a:r>
              <a:rPr lang="en-US" sz="2800" b="1" dirty="0" smtClean="0"/>
              <a:t>Is there a noise problem</a:t>
            </a:r>
          </a:p>
          <a:p>
            <a:r>
              <a:rPr lang="en-US" sz="2800" b="1" dirty="0" smtClean="0"/>
              <a:t>Where does the problem exist?  Spectrally? Spatially?  Temporally?</a:t>
            </a:r>
          </a:p>
          <a:p>
            <a:r>
              <a:rPr lang="en-US" sz="2800" b="1" dirty="0" smtClean="0"/>
              <a:t>Is there quantitative evidence of the overall increase in the total integrated noise floor across various segments of the radio frequency spectrum?</a:t>
            </a:r>
          </a:p>
          <a:p>
            <a:r>
              <a:rPr lang="en-US" sz="2800" b="1" dirty="0" smtClean="0"/>
              <a:t>How should a noise study be performed?</a:t>
            </a:r>
            <a:endParaRPr lang="en-US" sz="2800" b="1" dirty="0"/>
          </a:p>
        </p:txBody>
      </p:sp>
    </p:spTree>
    <p:extLst>
      <p:ext uri="{BB962C8B-B14F-4D97-AF65-F5344CB8AC3E}">
        <p14:creationId xmlns:p14="http://schemas.microsoft.com/office/powerpoint/2010/main" val="1407483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PURPOSE OF A TAC NOISE FLOOR STUDY</a:t>
            </a:r>
            <a:endParaRPr lang="en-US" sz="3600" b="1" dirty="0"/>
          </a:p>
        </p:txBody>
      </p:sp>
      <p:sp>
        <p:nvSpPr>
          <p:cNvPr id="3" name="Content Placeholder 2"/>
          <p:cNvSpPr>
            <a:spLocks noGrp="1"/>
          </p:cNvSpPr>
          <p:nvPr>
            <p:ph idx="1"/>
          </p:nvPr>
        </p:nvSpPr>
        <p:spPr/>
        <p:txBody>
          <a:bodyPr>
            <a:normAutofit/>
          </a:bodyPr>
          <a:lstStyle/>
          <a:p>
            <a:r>
              <a:rPr lang="en-US" sz="2800" b="1" dirty="0" smtClean="0"/>
              <a:t>To develop a set of achievable and realizable goals to present to the Chairman of the FCC to act on in an effort to improve the reliability of broadcast and communications services that are being adversely affected by an increasing noise environment.</a:t>
            </a:r>
          </a:p>
          <a:p>
            <a:r>
              <a:rPr lang="en-US" sz="2800" b="1" dirty="0" smtClean="0"/>
              <a:t>The noise floor study will be conducted in CY2017 with the goal of presenting recommendations to the FCC Chairman in Dec, 2017.</a:t>
            </a:r>
            <a:endParaRPr lang="en-US" sz="2800" b="1" dirty="0"/>
          </a:p>
        </p:txBody>
      </p:sp>
    </p:spTree>
    <p:extLst>
      <p:ext uri="{BB962C8B-B14F-4D97-AF65-F5344CB8AC3E}">
        <p14:creationId xmlns:p14="http://schemas.microsoft.com/office/powerpoint/2010/main" val="3593280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SOURCE OF</a:t>
            </a:r>
            <a:br>
              <a:rPr lang="en-US" sz="3600" b="1" dirty="0" smtClean="0"/>
            </a:br>
            <a:r>
              <a:rPr lang="en-US" sz="3600" b="1" dirty="0" smtClean="0"/>
              <a:t>RESPONSES TO THE TAC </a:t>
            </a:r>
            <a:r>
              <a:rPr lang="en-US" sz="3600" b="1" dirty="0" smtClean="0"/>
              <a:t>TI*</a:t>
            </a:r>
            <a:endParaRPr lang="en-US" sz="3600" b="1" dirty="0"/>
          </a:p>
        </p:txBody>
      </p:sp>
      <p:sp>
        <p:nvSpPr>
          <p:cNvPr id="3" name="Content Placeholder 2"/>
          <p:cNvSpPr>
            <a:spLocks noGrp="1"/>
          </p:cNvSpPr>
          <p:nvPr>
            <p:ph idx="1"/>
          </p:nvPr>
        </p:nvSpPr>
        <p:spPr/>
        <p:txBody>
          <a:bodyPr>
            <a:normAutofit/>
          </a:bodyPr>
          <a:lstStyle/>
          <a:p>
            <a:r>
              <a:rPr lang="en-US" sz="2800" b="1" dirty="0" smtClean="0"/>
              <a:t>There were a total of 93 responses:</a:t>
            </a:r>
          </a:p>
          <a:p>
            <a:pPr lvl="1"/>
            <a:r>
              <a:rPr lang="en-US" sz="2600" b="1" dirty="0" smtClean="0"/>
              <a:t>23  Companies/Industry Organizations</a:t>
            </a:r>
          </a:p>
          <a:p>
            <a:pPr lvl="1"/>
            <a:r>
              <a:rPr lang="en-US" sz="2600" b="1" dirty="0" smtClean="0"/>
              <a:t>39 RF Professionals(Broadcast and Wireless)</a:t>
            </a:r>
          </a:p>
          <a:p>
            <a:pPr lvl="1"/>
            <a:r>
              <a:rPr lang="en-US" sz="2600" b="1" dirty="0" smtClean="0"/>
              <a:t>31 Licensed radio </a:t>
            </a:r>
            <a:r>
              <a:rPr lang="en-US" sz="2600" b="1" dirty="0" smtClean="0"/>
              <a:t>amateurs</a:t>
            </a:r>
          </a:p>
          <a:p>
            <a:pPr lvl="1"/>
            <a:endParaRPr lang="en-US" sz="2600" b="1" dirty="0"/>
          </a:p>
          <a:p>
            <a:pPr marL="457200" lvl="1" indent="0">
              <a:buNone/>
            </a:pPr>
            <a:r>
              <a:rPr lang="en-US" sz="2600" b="1" dirty="0" smtClean="0"/>
              <a:t>*As reported by Geoff Mendenhall, consultant to </a:t>
            </a:r>
            <a:r>
              <a:rPr lang="en-US" sz="2600" b="1" dirty="0" err="1" smtClean="0"/>
              <a:t>GatesAir</a:t>
            </a:r>
            <a:r>
              <a:rPr lang="en-US" sz="2600" b="1" dirty="0" smtClean="0"/>
              <a:t>, who is currently serving on the TAC.</a:t>
            </a:r>
            <a:endParaRPr lang="en-US" sz="2600" b="1" dirty="0"/>
          </a:p>
        </p:txBody>
      </p:sp>
    </p:spTree>
    <p:extLst>
      <p:ext uri="{BB962C8B-B14F-4D97-AF65-F5344CB8AC3E}">
        <p14:creationId xmlns:p14="http://schemas.microsoft.com/office/powerpoint/2010/main" val="2051209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AMERICAN RADIO RELAY LEAGUE(ARRL)</a:t>
            </a:r>
            <a:br>
              <a:rPr lang="en-US" sz="3600" b="1" dirty="0" smtClean="0"/>
            </a:br>
            <a:r>
              <a:rPr lang="en-US" sz="3600" b="1" dirty="0" smtClean="0"/>
              <a:t>RESPONSE HIGHLIGHTS</a:t>
            </a:r>
            <a:endParaRPr lang="en-US" sz="3600" b="1" dirty="0"/>
          </a:p>
        </p:txBody>
      </p:sp>
      <p:sp>
        <p:nvSpPr>
          <p:cNvPr id="3" name="Content Placeholder 2"/>
          <p:cNvSpPr>
            <a:spLocks noGrp="1"/>
          </p:cNvSpPr>
          <p:nvPr>
            <p:ph idx="1"/>
          </p:nvPr>
        </p:nvSpPr>
        <p:spPr/>
        <p:txBody>
          <a:bodyPr>
            <a:normAutofit/>
          </a:bodyPr>
          <a:lstStyle/>
          <a:p>
            <a:r>
              <a:rPr lang="en-US" sz="2800" b="1" dirty="0" smtClean="0"/>
              <a:t>Man-made noise sources fall under one of the three categories:</a:t>
            </a:r>
          </a:p>
          <a:p>
            <a:pPr lvl="1"/>
            <a:r>
              <a:rPr lang="en-US" sz="2600" b="1" dirty="0" smtClean="0"/>
              <a:t>Intentional emitters, such as broadcast stations and wireless telecom cellphone networks</a:t>
            </a:r>
          </a:p>
          <a:p>
            <a:pPr lvl="1"/>
            <a:r>
              <a:rPr lang="en-US" sz="2600" b="1" dirty="0" smtClean="0"/>
              <a:t>Unintentional emitters, such as high efficiency fluorescent and LED lights, computer, plasma TV’s and switching power supplies(“wall warts”)</a:t>
            </a:r>
          </a:p>
          <a:p>
            <a:pPr lvl="1"/>
            <a:r>
              <a:rPr lang="en-US" sz="2600" b="1" dirty="0" smtClean="0"/>
              <a:t>Incidental emitters, such as overhead power lines and electric motors</a:t>
            </a:r>
            <a:endParaRPr lang="en-US" sz="2600" b="1" dirty="0"/>
          </a:p>
        </p:txBody>
      </p:sp>
    </p:spTree>
    <p:extLst>
      <p:ext uri="{BB962C8B-B14F-4D97-AF65-F5344CB8AC3E}">
        <p14:creationId xmlns:p14="http://schemas.microsoft.com/office/powerpoint/2010/main" val="4144945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ARRL RESPONSE HIGHLIGHTS (CONT.)</a:t>
            </a:r>
            <a:endParaRPr lang="en-US" sz="3600" b="1" dirty="0"/>
          </a:p>
        </p:txBody>
      </p:sp>
      <p:sp>
        <p:nvSpPr>
          <p:cNvPr id="3" name="Content Placeholder 2"/>
          <p:cNvSpPr>
            <a:spLocks noGrp="1"/>
          </p:cNvSpPr>
          <p:nvPr>
            <p:ph idx="1"/>
          </p:nvPr>
        </p:nvSpPr>
        <p:spPr/>
        <p:txBody>
          <a:bodyPr>
            <a:normAutofit lnSpcReduction="10000"/>
          </a:bodyPr>
          <a:lstStyle/>
          <a:p>
            <a:r>
              <a:rPr lang="en-US" sz="2800" b="1" dirty="0" smtClean="0"/>
              <a:t>Broadcast and wireless </a:t>
            </a:r>
            <a:r>
              <a:rPr lang="en-US" sz="2800" b="1" dirty="0" err="1" smtClean="0"/>
              <a:t>comm</a:t>
            </a:r>
            <a:r>
              <a:rPr lang="en-US" sz="2800" b="1" dirty="0" smtClean="0"/>
              <a:t> operators should be aware of the FCC rule Part 15.5 that calls for operators of an interference-causing RF device to cease operating the device if interference to authorized services develops.</a:t>
            </a:r>
          </a:p>
          <a:p>
            <a:r>
              <a:rPr lang="en-US" sz="2800" b="1" dirty="0" smtClean="0"/>
              <a:t>The IEEE Electromagnetic Compatibility Society Standards Development and Education Committee is developing an IEEE Recommended Practice on the resolution of power line noise complaints.</a:t>
            </a:r>
          </a:p>
        </p:txBody>
      </p:sp>
    </p:spTree>
    <p:extLst>
      <p:ext uri="{BB962C8B-B14F-4D97-AF65-F5344CB8AC3E}">
        <p14:creationId xmlns:p14="http://schemas.microsoft.com/office/powerpoint/2010/main" val="1131168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RECOMMENDATIONS OF THE SOCIETY OF BROADCAST ENGINEERS(SBE) TO THE TAC</a:t>
            </a:r>
            <a:endParaRPr lang="en-US" sz="3200" b="1" dirty="0"/>
          </a:p>
        </p:txBody>
      </p:sp>
      <p:sp>
        <p:nvSpPr>
          <p:cNvPr id="3" name="Content Placeholder 2"/>
          <p:cNvSpPr>
            <a:spLocks noGrp="1"/>
          </p:cNvSpPr>
          <p:nvPr>
            <p:ph idx="1"/>
          </p:nvPr>
        </p:nvSpPr>
        <p:spPr/>
        <p:txBody>
          <a:bodyPr>
            <a:normAutofit/>
          </a:bodyPr>
          <a:lstStyle/>
          <a:p>
            <a:r>
              <a:rPr lang="en-US" sz="2400" b="1" dirty="0" smtClean="0"/>
              <a:t>Promote increased cooperation between manufacturers of Part 15 devices and users of radio spectrum to identify noise sources and take appropriate remedial action</a:t>
            </a:r>
          </a:p>
          <a:p>
            <a:r>
              <a:rPr lang="en-US" sz="2400" b="1" dirty="0" smtClean="0"/>
              <a:t>Enact radiated emission limits below 30MHz in the FCC Part 15 rules for unintentional emitters</a:t>
            </a:r>
          </a:p>
          <a:p>
            <a:r>
              <a:rPr lang="en-US" sz="2400" b="1" dirty="0" smtClean="0"/>
              <a:t>Reduce the Part 15 limits for LED lights to be harmonized with the Part 18 lower limits for fluorescent lights</a:t>
            </a:r>
          </a:p>
          <a:p>
            <a:r>
              <a:rPr lang="en-US" sz="2400" b="1" dirty="0" smtClean="0"/>
              <a:t>Enact specific radiated and/or conducted emission limits for incidental emitters, such as motors or power lines</a:t>
            </a:r>
            <a:endParaRPr lang="en-US" sz="2400" b="1" dirty="0"/>
          </a:p>
        </p:txBody>
      </p:sp>
    </p:spTree>
    <p:extLst>
      <p:ext uri="{BB962C8B-B14F-4D97-AF65-F5344CB8AC3E}">
        <p14:creationId xmlns:p14="http://schemas.microsoft.com/office/powerpoint/2010/main" val="17957608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311</TotalTime>
  <Words>1297</Words>
  <Application>Microsoft Office PowerPoint</Application>
  <PresentationFormat>Widescreen</PresentationFormat>
  <Paragraphs>97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Century Gothic</vt:lpstr>
      <vt:lpstr>Wingdings 3</vt:lpstr>
      <vt:lpstr>Ion</vt:lpstr>
      <vt:lpstr>ET DOCKET NO. 16-191 FCC OFFICE OF ENGINEERNG AND TECHNOLOGY TECHNOLOGICAL ADVISORY COUNCIL NOISE FLOOR TECHNICAL INQUIRY(TI)  SUMMARY OF THE RESPONSES TO THIS TI  AND WHERE DO WE GO FROM HERE</vt:lpstr>
      <vt:lpstr>WHO CAN BENEFIT FROM A NOISE FLOOR STUDY?</vt:lpstr>
      <vt:lpstr>SOME CONSEQUENCES OF A RISING NOISE FLOOR</vt:lpstr>
      <vt:lpstr>QUESTIONS POSED IN THE TAC  TECHNICAL INQUIRY(TI)</vt:lpstr>
      <vt:lpstr>PURPOSE OF A TAC NOISE FLOOR STUDY</vt:lpstr>
      <vt:lpstr>SOURCE OF RESPONSES TO THE TAC TI*</vt:lpstr>
      <vt:lpstr>AMERICAN RADIO RELAY LEAGUE(ARRL) RESPONSE HIGHLIGHTS</vt:lpstr>
      <vt:lpstr>ARRL RESPONSE HIGHLIGHTS (CONT.)</vt:lpstr>
      <vt:lpstr>RECOMMENDATIONS OF THE SOCIETY OF BROADCAST ENGINEERS(SBE) TO THE TAC</vt:lpstr>
      <vt:lpstr>NATIONAL ASSOCIATION OF BROADCASTERS(NAB) TI RESPONSE HIGHLIGHT</vt:lpstr>
      <vt:lpstr>NAB RECOMMENDATIONS TO THE TAC</vt:lpstr>
      <vt:lpstr>NATIONAL PUBLIC SAFETY TELECOMMUNICATIONS COUNCIL(NPSTC) TI RESPONSE HIGHLIGHTS</vt:lpstr>
      <vt:lpstr>State of CA Governor’s Office of  Emergency Services(CalOES) &amp; Public Safety Communications TI Response Highlights</vt:lpstr>
      <vt:lpstr>CalOES TI HIGHLIGHTS(CONT.)</vt:lpstr>
      <vt:lpstr>CTIA: HOW DOES A RISING NOISE FLOOR IMPACT COMMERCIAL MOBILE RADIO SERVICE</vt:lpstr>
      <vt:lpstr>AT&amp;T TI RESPONSE HIGHLIGHTS</vt:lpstr>
      <vt:lpstr>AT&amp;T RECOMMENDATIONS TO TAC</vt:lpstr>
      <vt:lpstr>SUMMARY AND CONCLUSIONS</vt:lpstr>
      <vt:lpstr>SUMMARY AND CONCLUSIONS(CONT.)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Bradley S. Worley</dc:creator>
  <cp:lastModifiedBy>SiteKiosk Restricted User Account</cp:lastModifiedBy>
  <cp:revision>30</cp:revision>
  <dcterms:created xsi:type="dcterms:W3CDTF">2016-10-04T11:32:56Z</dcterms:created>
  <dcterms:modified xsi:type="dcterms:W3CDTF">2016-10-12T01:43:01Z</dcterms:modified>
</cp:coreProperties>
</file>