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331" r:id="rId2"/>
    <p:sldId id="341" r:id="rId3"/>
    <p:sldId id="257" r:id="rId4"/>
    <p:sldId id="258" r:id="rId5"/>
    <p:sldId id="326" r:id="rId6"/>
    <p:sldId id="259" r:id="rId7"/>
    <p:sldId id="322" r:id="rId8"/>
    <p:sldId id="323" r:id="rId9"/>
    <p:sldId id="345" r:id="rId10"/>
    <p:sldId id="343" r:id="rId11"/>
    <p:sldId id="344" r:id="rId12"/>
    <p:sldId id="329" r:id="rId13"/>
    <p:sldId id="336" r:id="rId14"/>
    <p:sldId id="337" r:id="rId15"/>
    <p:sldId id="339" r:id="rId16"/>
    <p:sldId id="317" r:id="rId17"/>
    <p:sldId id="330" r:id="rId18"/>
    <p:sldId id="260" r:id="rId19"/>
    <p:sldId id="333" r:id="rId20"/>
    <p:sldId id="334" r:id="rId21"/>
    <p:sldId id="335" r:id="rId22"/>
    <p:sldId id="321" r:id="rId23"/>
    <p:sldId id="261" r:id="rId24"/>
    <p:sldId id="325" r:id="rId25"/>
    <p:sldId id="324" r:id="rId26"/>
    <p:sldId id="320" r:id="rId27"/>
    <p:sldId id="292" r:id="rId28"/>
    <p:sldId id="294" r:id="rId29"/>
    <p:sldId id="298" r:id="rId30"/>
    <p:sldId id="299" r:id="rId31"/>
    <p:sldId id="302" r:id="rId32"/>
    <p:sldId id="303" r:id="rId33"/>
    <p:sldId id="304" r:id="rId34"/>
    <p:sldId id="305" r:id="rId35"/>
    <p:sldId id="306" r:id="rId36"/>
    <p:sldId id="309" r:id="rId37"/>
    <p:sldId id="310" r:id="rId38"/>
    <p:sldId id="308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3399FF"/>
    <a:srgbClr val="66CCFF"/>
    <a:srgbClr val="CC00FF"/>
    <a:srgbClr val="9900FF"/>
    <a:srgbClr val="FF0000"/>
    <a:srgbClr val="9900CC"/>
    <a:srgbClr val="000099"/>
    <a:srgbClr val="C000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9885" autoAdjust="0"/>
  </p:normalViewPr>
  <p:slideViewPr>
    <p:cSldViewPr snapToGrid="0">
      <p:cViewPr varScale="1">
        <p:scale>
          <a:sx n="78" d="100"/>
          <a:sy n="78" d="100"/>
        </p:scale>
        <p:origin x="600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03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DBCDA-064C-4577-92C0-143692AD8D76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AF233-4342-4D94-B618-48C4C3576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29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AF233-4342-4D94-B618-48C4C357616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8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7835A-4A2C-40A0-B6F1-9F677E3AC0C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228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CC0CF-10DE-4B59-9AF6-0622E200B6C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38CD5-4287-4BD5-8DF6-D6DB8A9A775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4B7CD-66D6-4B29-AE39-9E1F0CE70DD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658B-9521-42B6-B84A-FB3EBB05DF8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07D2-D732-41D5-9EF9-327F85EFB24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B6156-006A-4077-910E-7D2501B8464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FC827-463A-4146-8DB6-6C79B342422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2A830-283B-445F-AF10-AD6E85E3A13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E10D5-056E-48CF-94AC-2853AEC4408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00000">
              <a:srgbClr val="3399FF"/>
            </a:gs>
            <a:gs pos="50000">
              <a:srgbClr val="9999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90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5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856" y="46314"/>
            <a:ext cx="1914144" cy="1034324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6279" y="1341224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Critical Steps to AM Revitalization</a:t>
            </a:r>
            <a:endParaRPr lang="en-US" sz="4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3429000"/>
            <a:ext cx="6858000" cy="2325130"/>
          </a:xfrm>
        </p:spPr>
        <p:txBody>
          <a:bodyPr>
            <a:normAutofit fontScale="92500" lnSpcReduction="20000"/>
          </a:bodyPr>
          <a:lstStyle/>
          <a:p>
            <a:r>
              <a:rPr lang="en-US" sz="2300" b="1" dirty="0">
                <a:cs typeface="Times New Roman" panose="02020603050405020304" pitchFamily="18" charset="0"/>
              </a:rPr>
              <a:t>Presented by</a:t>
            </a:r>
          </a:p>
          <a:p>
            <a:r>
              <a:rPr lang="en-US" sz="2300" b="1">
                <a:cs typeface="Times New Roman" panose="02020603050405020304" pitchFamily="18" charset="0"/>
              </a:rPr>
              <a:t>Tom </a:t>
            </a:r>
            <a:r>
              <a:rPr lang="en-US" sz="2300" b="1" dirty="0">
                <a:cs typeface="Times New Roman" panose="02020603050405020304" pitchFamily="18" charset="0"/>
              </a:rPr>
              <a:t>F. King, President</a:t>
            </a:r>
          </a:p>
          <a:p>
            <a:endParaRPr lang="en-US" sz="2200" b="1" dirty="0">
              <a:cs typeface="Times New Roman" panose="02020603050405020304" pitchFamily="18" charset="0"/>
            </a:endParaRPr>
          </a:p>
          <a:p>
            <a:r>
              <a:rPr lang="en-US" sz="2200" b="1" i="1" dirty="0" err="1">
                <a:cs typeface="Times New Roman" panose="02020603050405020304" pitchFamily="18" charset="0"/>
              </a:rPr>
              <a:t>Kintronic</a:t>
            </a:r>
            <a:r>
              <a:rPr lang="en-US" sz="2200" b="1" i="1" dirty="0">
                <a:cs typeface="Times New Roman" panose="02020603050405020304" pitchFamily="18" charset="0"/>
              </a:rPr>
              <a:t> Labs, Inc.</a:t>
            </a:r>
          </a:p>
          <a:p>
            <a:r>
              <a:rPr lang="en-US" sz="2200" b="1" i="1" dirty="0">
                <a:cs typeface="Times New Roman" panose="02020603050405020304" pitchFamily="18" charset="0"/>
              </a:rPr>
              <a:t>PO Box 845</a:t>
            </a:r>
          </a:p>
          <a:p>
            <a:r>
              <a:rPr lang="en-US" sz="2200" b="1" i="1" dirty="0">
                <a:cs typeface="Times New Roman" panose="02020603050405020304" pitchFamily="18" charset="0"/>
              </a:rPr>
              <a:t>Bristol, TN  37621-0845</a:t>
            </a:r>
          </a:p>
          <a:p>
            <a:r>
              <a:rPr lang="en-US" sz="2200" b="1" i="1" dirty="0">
                <a:cs typeface="Times New Roman" panose="02020603050405020304" pitchFamily="18" charset="0"/>
              </a:rPr>
              <a:t>www.Kintronic.com</a:t>
            </a:r>
            <a:endParaRPr lang="en-US" sz="2200" b="1" i="1" dirty="0"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097"/>
            <a:ext cx="1914144" cy="103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63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RECENT ARTICLES ATTESTING TO BROADBAND SPECTRAL NOISE AS A MAJOR WIRELESS COMMUNICAITONS PROBLEM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“Electronic Noise is Drowning Out the Internet of Things” by Mark A. Henry, Dennis Roberson &amp; Robert J. Matheson, posted in IEEE Spectrum 18 Aug 2015</a:t>
            </a:r>
          </a:p>
          <a:p>
            <a:r>
              <a:rPr lang="en-US" dirty="0" smtClean="0"/>
              <a:t>ITU Report entitled “Drowning in a Sea of Man-Made Noise”, IEEE BTS Broadcast Technology Magazine, August 2015</a:t>
            </a:r>
          </a:p>
        </p:txBody>
      </p:sp>
    </p:spTree>
    <p:extLst>
      <p:ext uri="{BB962C8B-B14F-4D97-AF65-F5344CB8AC3E}">
        <p14:creationId xmlns:p14="http://schemas.microsoft.com/office/powerpoint/2010/main" val="3523668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RF NOISE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“There hasn’t been a systematic study of radio-frequency noise in the US since the mid-1970’s, when the Institute for Telecommunications Sciences(ITS), a part of the National Telecommunications and Information Administration, last monitored federal use of the radio spectrum.” </a:t>
            </a:r>
          </a:p>
          <a:p>
            <a:pPr marL="0" indent="0">
              <a:buNone/>
            </a:pPr>
            <a:r>
              <a:rPr lang="en-US" sz="2800" dirty="0"/>
              <a:t>* Ref: “Electronic Noise is Drowning Out the Internet of Things”(Note previous slide for details.)                                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2829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-57151"/>
            <a:ext cx="7791450" cy="12477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AM Receiver Mandates: </a:t>
            </a:r>
            <a:r>
              <a:rPr lang="en-US" b="1" i="1" dirty="0"/>
              <a:t>Parity with FM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23156"/>
            <a:ext cx="8229600" cy="6049169"/>
          </a:xfrm>
        </p:spPr>
        <p:txBody>
          <a:bodyPr>
            <a:normAutofit/>
          </a:bodyPr>
          <a:lstStyle/>
          <a:p>
            <a:pPr lvl="0"/>
            <a:r>
              <a:rPr lang="en-US" b="1" i="1" u="sng" dirty="0" smtClean="0"/>
              <a:t>Low internal noise floor</a:t>
            </a:r>
            <a:r>
              <a:rPr lang="en-US" b="1" i="1" dirty="0" smtClean="0"/>
              <a:t> </a:t>
            </a:r>
          </a:p>
          <a:p>
            <a:pPr lvl="0"/>
            <a:r>
              <a:rPr lang="en-US" b="1" i="1" u="sng" dirty="0" smtClean="0"/>
              <a:t>High overall RF sensitivity, selectivity, and dynamic range</a:t>
            </a:r>
            <a:endParaRPr lang="en-US" b="1" i="1" dirty="0"/>
          </a:p>
          <a:p>
            <a:pPr lvl="0"/>
            <a:r>
              <a:rPr lang="en-US" b="1" i="1" dirty="0" smtClean="0"/>
              <a:t> </a:t>
            </a:r>
            <a:r>
              <a:rPr lang="en-US" b="1" i="1" u="sng" dirty="0" smtClean="0"/>
              <a:t>Highly effective noise (EMI) rejection</a:t>
            </a:r>
          </a:p>
          <a:p>
            <a:pPr lvl="0"/>
            <a:r>
              <a:rPr lang="en-US" b="1" i="1" u="sng" dirty="0" smtClean="0"/>
              <a:t>Full 10-kHz audio bandwidth capability with low detector distortion</a:t>
            </a:r>
            <a:r>
              <a:rPr lang="en-US" b="1" i="1" dirty="0" smtClean="0"/>
              <a:t>. </a:t>
            </a:r>
          </a:p>
          <a:p>
            <a:pPr lvl="0"/>
            <a:r>
              <a:rPr lang="en-US" b="1" i="1" u="sng" dirty="0" smtClean="0"/>
              <a:t>Stereo capability</a:t>
            </a:r>
            <a:endParaRPr lang="en-US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087684" y="1123155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-57151"/>
            <a:ext cx="7791450" cy="12477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AM Receiver Mandates: </a:t>
            </a:r>
            <a:r>
              <a:rPr lang="en-US" b="1" i="1" dirty="0"/>
              <a:t>Parity with FM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4050" y="1180306"/>
            <a:ext cx="8743951" cy="6049169"/>
          </a:xfrm>
        </p:spPr>
        <p:txBody>
          <a:bodyPr>
            <a:normAutofit fontScale="62500" lnSpcReduction="20000"/>
          </a:bodyPr>
          <a:lstStyle/>
          <a:p>
            <a:r>
              <a:rPr lang="en-US" b="1" i="1" u="sng" dirty="0" smtClean="0"/>
              <a:t>Audio Bandwidth</a:t>
            </a:r>
            <a:r>
              <a:rPr lang="en-US" b="1" i="1" dirty="0" smtClean="0"/>
              <a:t>:  </a:t>
            </a:r>
            <a:r>
              <a:rPr lang="en-US" dirty="0" smtClean="0"/>
              <a:t>9-10 kHz typical, adaptive with a minimum nominal bandwidth of 7.5 kHz; reduced adaptive bandwidth (~ 3-kHz minimum) permitted in high noise or adjacent-channel interference situations (i.e., nighttime). Variable-Q notch filter @ 10 kHz standard.</a:t>
            </a:r>
          </a:p>
          <a:p>
            <a:r>
              <a:rPr lang="en-US" b="1" i="1" u="sng" dirty="0" smtClean="0"/>
              <a:t>Signal-to-Noise Ratio (SNR)</a:t>
            </a:r>
            <a:r>
              <a:rPr lang="en-US" b="1" i="1" dirty="0" smtClean="0"/>
              <a:t>:  </a:t>
            </a:r>
            <a:r>
              <a:rPr lang="en-US" dirty="0" smtClean="0"/>
              <a:t>minimum 55 dB, preferably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60 dB.</a:t>
            </a:r>
          </a:p>
          <a:p>
            <a:r>
              <a:rPr lang="en-US" b="1" i="1" u="sng" dirty="0" smtClean="0"/>
              <a:t>Sensitivity</a:t>
            </a:r>
            <a:r>
              <a:rPr lang="en-US" b="1" i="1" dirty="0" smtClean="0"/>
              <a:t>:  </a:t>
            </a:r>
            <a:r>
              <a:rPr lang="en-US" dirty="0" smtClean="0"/>
              <a:t>-120 </a:t>
            </a:r>
            <a:r>
              <a:rPr lang="en-US" dirty="0" err="1" smtClean="0"/>
              <a:t>dBm</a:t>
            </a:r>
            <a:r>
              <a:rPr lang="en-US" dirty="0" smtClean="0"/>
              <a:t> (</a:t>
            </a:r>
            <a:r>
              <a:rPr lang="en-US" baseline="-10000" dirty="0" smtClean="0"/>
              <a:t>~</a:t>
            </a:r>
            <a:r>
              <a:rPr lang="en-US" dirty="0" smtClean="0"/>
              <a:t>1 </a:t>
            </a:r>
            <a:r>
              <a:rPr lang="en-US" dirty="0" smtClean="0">
                <a:sym typeface="Symbol"/>
              </a:rPr>
              <a:t></a:t>
            </a:r>
            <a:r>
              <a:rPr lang="en-US" dirty="0" smtClean="0"/>
              <a:t>V) for 10 dB SNR; &lt;20 </a:t>
            </a:r>
            <a:r>
              <a:rPr lang="en-US" dirty="0" smtClean="0">
                <a:sym typeface="Symbol"/>
              </a:rPr>
              <a:t>V for 20-dB SNR.</a:t>
            </a:r>
            <a:endParaRPr lang="en-US" dirty="0" smtClean="0"/>
          </a:p>
          <a:p>
            <a:r>
              <a:rPr lang="en-US" b="1" i="1" u="sng" dirty="0" smtClean="0"/>
              <a:t>Selectivity</a:t>
            </a:r>
            <a:r>
              <a:rPr lang="en-US" b="1" i="1" dirty="0" smtClean="0"/>
              <a:t>:  </a:t>
            </a:r>
            <a:r>
              <a:rPr lang="en-US" dirty="0" smtClean="0"/>
              <a:t>25-50 dB (adaptive, using co-, adjacent-and alternate-	channel detection).</a:t>
            </a:r>
          </a:p>
          <a:p>
            <a:r>
              <a:rPr lang="en-US" b="1" i="1" u="sng" dirty="0" smtClean="0"/>
              <a:t>Dynamic Range</a:t>
            </a:r>
            <a:r>
              <a:rPr lang="en-US" b="1" i="1" dirty="0" smtClean="0"/>
              <a:t>:  </a:t>
            </a:r>
            <a:r>
              <a:rPr lang="en-US" b="1" i="1" dirty="0" smtClean="0">
                <a:sym typeface="Symbol"/>
              </a:rPr>
              <a:t></a:t>
            </a:r>
            <a:r>
              <a:rPr lang="en-US" b="1" i="1" dirty="0" smtClean="0"/>
              <a:t> </a:t>
            </a:r>
            <a:r>
              <a:rPr lang="en-US" dirty="0" smtClean="0"/>
              <a:t>100 dB.</a:t>
            </a:r>
          </a:p>
          <a:p>
            <a:r>
              <a:rPr lang="en-US" b="1" i="1" u="sng" dirty="0" smtClean="0"/>
              <a:t>Noise Figure/Rejection</a:t>
            </a:r>
            <a:r>
              <a:rPr lang="en-US" b="1" i="1" dirty="0" smtClean="0"/>
              <a:t>: </a:t>
            </a:r>
            <a:r>
              <a:rPr lang="en-US" dirty="0" smtClean="0">
                <a:sym typeface="Symbol"/>
              </a:rPr>
              <a:t> 6 dB; 2</a:t>
            </a:r>
            <a:r>
              <a:rPr lang="en-US" dirty="0" smtClean="0"/>
              <a:t>-3 dB preferred/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30 dB impulse noise 	rejection.</a:t>
            </a:r>
          </a:p>
          <a:p>
            <a:r>
              <a:rPr lang="en-US" b="1" i="1" u="sng" dirty="0" smtClean="0"/>
              <a:t>Image Rejection</a:t>
            </a:r>
            <a:r>
              <a:rPr lang="en-US" b="1" i="1" dirty="0" smtClean="0"/>
              <a:t>:  </a:t>
            </a:r>
            <a:r>
              <a:rPr lang="en-US" dirty="0" smtClean="0"/>
              <a:t>50 dB or better.</a:t>
            </a:r>
          </a:p>
          <a:p>
            <a:r>
              <a:rPr lang="en-US" b="1" i="1" u="sng" dirty="0" err="1" smtClean="0"/>
              <a:t>Intermodulation</a:t>
            </a:r>
            <a:r>
              <a:rPr lang="en-US" b="1" i="1" dirty="0" smtClean="0"/>
              <a:t>:  </a:t>
            </a:r>
            <a:r>
              <a:rPr lang="en-US" dirty="0" smtClean="0"/>
              <a:t>IP</a:t>
            </a:r>
            <a:r>
              <a:rPr lang="en-US" baseline="-25000" dirty="0" smtClean="0"/>
              <a:t>2 , </a:t>
            </a:r>
            <a:r>
              <a:rPr lang="en-US" dirty="0" smtClean="0"/>
              <a:t>IP</a:t>
            </a:r>
            <a:r>
              <a:rPr lang="en-US" baseline="-25000" dirty="0" smtClean="0"/>
              <a:t>3</a:t>
            </a:r>
            <a:r>
              <a:rPr lang="en-US" dirty="0" smtClean="0"/>
              <a:t> intercepts +10 to +40 </a:t>
            </a:r>
            <a:r>
              <a:rPr lang="en-US" dirty="0" err="1" smtClean="0"/>
              <a:t>dBm</a:t>
            </a:r>
            <a:r>
              <a:rPr lang="en-US" dirty="0" smtClean="0"/>
              <a:t>.</a:t>
            </a:r>
          </a:p>
          <a:p>
            <a:r>
              <a:rPr lang="en-US" b="1" i="1" u="sng" dirty="0" smtClean="0"/>
              <a:t>IF</a:t>
            </a:r>
            <a:r>
              <a:rPr lang="en-US" b="1" i="1" dirty="0" smtClean="0"/>
              <a:t>:  </a:t>
            </a:r>
            <a:r>
              <a:rPr lang="en-US" dirty="0" smtClean="0"/>
              <a:t>low with image-rejecting down-conversion, or alternatively, double 	(up-down) conversion.</a:t>
            </a:r>
          </a:p>
          <a:p>
            <a:r>
              <a:rPr lang="en-US" b="1" i="1" u="sng" dirty="0" smtClean="0"/>
              <a:t>Stereo Separation</a:t>
            </a:r>
            <a:r>
              <a:rPr lang="en-US" b="1" i="1" dirty="0" smtClean="0"/>
              <a:t>:  </a:t>
            </a:r>
            <a:r>
              <a:rPr lang="en-US" dirty="0" smtClean="0"/>
              <a:t>minimum 25 dB, 30 Hz - 10 kHz.</a:t>
            </a:r>
          </a:p>
          <a:p>
            <a:r>
              <a:rPr lang="en-US" b="1" i="1" u="sng" dirty="0" smtClean="0"/>
              <a:t>Antenna</a:t>
            </a:r>
            <a:r>
              <a:rPr lang="en-US" b="1" i="1" dirty="0" smtClean="0"/>
              <a:t>: </a:t>
            </a:r>
            <a:r>
              <a:rPr lang="en-US" dirty="0" smtClean="0"/>
              <a:t>H-field, or combination H &amp; E field, diversity-type preferred.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087685" y="1124194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-57151"/>
            <a:ext cx="7791450" cy="12477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AM Receiver Mandates: </a:t>
            </a:r>
            <a:r>
              <a:rPr lang="en-US" b="1" i="1" dirty="0"/>
              <a:t>Parity with FM</a:t>
            </a:r>
            <a:endParaRPr lang="en-US" b="1" i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928236"/>
              </p:ext>
            </p:extLst>
          </p:nvPr>
        </p:nvGraphicFramePr>
        <p:xfrm>
          <a:off x="1981200" y="1088572"/>
          <a:ext cx="788963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621"/>
                <a:gridCol w="1059256"/>
                <a:gridCol w="1305807"/>
                <a:gridCol w="1324070"/>
                <a:gridCol w="1314939"/>
                <a:gridCol w="1314939"/>
              </a:tblGrid>
              <a:tr h="53278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Specification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FM (Current)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AM</a:t>
                      </a:r>
                    </a:p>
                    <a:p>
                      <a:pPr algn="ctr"/>
                      <a:r>
                        <a:rPr lang="en-US" sz="1600" b="1" dirty="0" smtClean="0"/>
                        <a:t> (Current)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Parity?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AM </a:t>
                      </a:r>
                    </a:p>
                    <a:p>
                      <a:pPr algn="ctr"/>
                      <a:r>
                        <a:rPr lang="en-US" sz="1600" b="1" dirty="0" smtClean="0"/>
                        <a:t>(New)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Parity?</a:t>
                      </a:r>
                      <a:endParaRPr lang="en-US" sz="1600" b="1" dirty="0"/>
                    </a:p>
                  </a:txBody>
                  <a:tcPr anchor="ctr"/>
                </a:tc>
              </a:tr>
              <a:tr h="53278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Audio Bandwidth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15 kHz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2.5 kHz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No!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 kHz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Close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30845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Signal/Noise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65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35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No!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55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Close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53278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Sensitivity</a:t>
                      </a:r>
                    </a:p>
                    <a:p>
                      <a:pPr algn="ctr"/>
                      <a:r>
                        <a:rPr lang="en-US" sz="1600" b="1" dirty="0" smtClean="0"/>
                        <a:t>(20 db SNR)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 </a:t>
                      </a:r>
                      <a:r>
                        <a:rPr lang="en-US" sz="1600" b="0" dirty="0" smtClean="0">
                          <a:sym typeface="Symbol"/>
                        </a:rPr>
                        <a:t>V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500 </a:t>
                      </a:r>
                      <a:r>
                        <a:rPr lang="en-US" sz="1600" b="0" dirty="0" smtClean="0">
                          <a:sym typeface="Symbol"/>
                        </a:rPr>
                        <a:t>V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No!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20 </a:t>
                      </a:r>
                      <a:r>
                        <a:rPr lang="en-US" sz="1600" b="0" dirty="0" smtClean="0">
                          <a:sym typeface="Symbol"/>
                        </a:rPr>
                        <a:t>V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Close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53278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Selectivity</a:t>
                      </a:r>
                    </a:p>
                    <a:p>
                      <a:pPr algn="ctr"/>
                      <a:r>
                        <a:rPr lang="en-US" sz="1600" b="1" dirty="0" smtClean="0"/>
                        <a:t>(Adj./Alt.)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45/60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40/50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Close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40/50 dB (Adaptive)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Yes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75711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Dynamic Range</a:t>
                      </a:r>
                    </a:p>
                    <a:p>
                      <a:pPr algn="ctr"/>
                      <a:r>
                        <a:rPr lang="en-US" sz="1600" b="1" dirty="0" smtClean="0"/>
                        <a:t>&amp; Intercepts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70 dB/</a:t>
                      </a:r>
                    </a:p>
                    <a:p>
                      <a:pPr algn="ctr"/>
                      <a:r>
                        <a:rPr lang="en-US" sz="1600" b="0" dirty="0" smtClean="0"/>
                        <a:t>0-10 </a:t>
                      </a:r>
                      <a:r>
                        <a:rPr lang="en-US" sz="1600" b="0" dirty="0" err="1" smtClean="0"/>
                        <a:t>dBm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No!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 dB/</a:t>
                      </a:r>
                    </a:p>
                    <a:p>
                      <a:pPr algn="ctr"/>
                      <a:r>
                        <a:rPr lang="en-US" sz="1600" b="0" dirty="0" smtClean="0"/>
                        <a:t>+10-40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baseline="0" dirty="0" err="1" smtClean="0"/>
                        <a:t>dBm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Yes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53278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NF/Noise Rejection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3/50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14/20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No!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2-3/50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Yes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53278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Image Rejection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60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30-40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Close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50 dB/50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Yes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53278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Stereo</a:t>
                      </a:r>
                      <a:r>
                        <a:rPr lang="en-US" sz="1600" b="1" baseline="0" dirty="0" smtClean="0"/>
                        <a:t> Separation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35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------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No!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25-30 dB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Yes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53278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Antenna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E-field</a:t>
                      </a:r>
                      <a:r>
                        <a:rPr lang="en-US" sz="1600" baseline="0" dirty="0" smtClean="0"/>
                        <a:t> (Fair)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E-field</a:t>
                      </a:r>
                    </a:p>
                    <a:p>
                      <a:pPr algn="ctr"/>
                      <a:r>
                        <a:rPr lang="en-US" sz="1600" dirty="0" smtClean="0"/>
                        <a:t>(Poor)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No!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H-field/</a:t>
                      </a:r>
                    </a:p>
                    <a:p>
                      <a:pPr algn="ctr"/>
                      <a:r>
                        <a:rPr lang="en-US" sz="1600" dirty="0" smtClean="0"/>
                        <a:t>Diversity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2095500" y="1038225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114301"/>
            <a:ext cx="7526214" cy="847725"/>
          </a:xfrm>
        </p:spPr>
        <p:txBody>
          <a:bodyPr>
            <a:normAutofit/>
          </a:bodyPr>
          <a:lstStyle/>
          <a:p>
            <a:r>
              <a:rPr lang="en-US" sz="2800" b="1" dirty="0"/>
              <a:t>Vehicle H-Field Antenna Implementations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4975" y="3798094"/>
            <a:ext cx="8782050" cy="2466975"/>
          </a:xfrm>
          <a:ln w="19050">
            <a:noFill/>
          </a:ln>
        </p:spPr>
        <p:txBody>
          <a:bodyPr>
            <a:noAutofit/>
          </a:bodyPr>
          <a:lstStyle/>
          <a:p>
            <a:r>
              <a:rPr lang="en-US" sz="2000" b="1" dirty="0"/>
              <a:t>A shielded loop permits good magnetic (H) field AM signal reception while screening out local E-field noise from auto electronics &amp; power lines.</a:t>
            </a:r>
          </a:p>
          <a:p>
            <a:r>
              <a:rPr lang="en-US" sz="2000" b="1" dirty="0">
                <a:solidFill>
                  <a:srgbClr val="000099"/>
                </a:solidFill>
              </a:rPr>
              <a:t>Loop-antenna units (including ferrite </a:t>
            </a:r>
            <a:r>
              <a:rPr lang="en-US" sz="2000" b="1" dirty="0" err="1">
                <a:solidFill>
                  <a:srgbClr val="000099"/>
                </a:solidFill>
              </a:rPr>
              <a:t>loopsticks</a:t>
            </a:r>
            <a:r>
              <a:rPr lang="en-US" sz="2000" b="1" dirty="0">
                <a:solidFill>
                  <a:srgbClr val="000099"/>
                </a:solidFill>
              </a:rPr>
              <a:t>) can be fabricated at low cost and mounted in windshields, windows, trim, and under plastic body panels.</a:t>
            </a:r>
          </a:p>
          <a:p>
            <a:r>
              <a:rPr lang="en-US" sz="2000" b="1" dirty="0"/>
              <a:t>Multiple air-core units, mounted vertically, can be effectively utilized with standard diversity-combining techniques.</a:t>
            </a:r>
          </a:p>
          <a:p>
            <a:r>
              <a:rPr lang="en-US" sz="2000" b="1" dirty="0">
                <a:solidFill>
                  <a:srgbClr val="000099"/>
                </a:solidFill>
              </a:rPr>
              <a:t>These AM loops can be configured for good FM reception as well.</a:t>
            </a:r>
            <a:endParaRPr lang="en-US" sz="2000" b="1" dirty="0">
              <a:solidFill>
                <a:srgbClr val="000099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095500" y="1028700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Shielded Loop.jpg"/>
          <p:cNvPicPr>
            <a:picLocks noChangeAspect="1"/>
          </p:cNvPicPr>
          <p:nvPr/>
        </p:nvPicPr>
        <p:blipFill>
          <a:blip r:embed="rId2" cstate="print"/>
          <a:srcRect b="22908"/>
          <a:stretch>
            <a:fillRect/>
          </a:stretch>
        </p:blipFill>
        <p:spPr>
          <a:xfrm>
            <a:off x="2124076" y="1174743"/>
            <a:ext cx="2423399" cy="2339983"/>
          </a:xfrm>
          <a:prstGeom prst="rect">
            <a:avLst/>
          </a:prstGeom>
        </p:spPr>
      </p:pic>
      <p:pic>
        <p:nvPicPr>
          <p:cNvPr id="8" name="Picture 7" descr="Automobile outline.jpg"/>
          <p:cNvPicPr>
            <a:picLocks noChangeAspect="1"/>
          </p:cNvPicPr>
          <p:nvPr/>
        </p:nvPicPr>
        <p:blipFill>
          <a:blip r:embed="rId3" cstate="print">
            <a:lum bright="-30000" contrast="40000"/>
          </a:blip>
          <a:stretch>
            <a:fillRect/>
          </a:stretch>
        </p:blipFill>
        <p:spPr>
          <a:xfrm>
            <a:off x="5057775" y="1181100"/>
            <a:ext cx="5048250" cy="24384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5928914" y="3751140"/>
            <a:ext cx="6191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15130" y="3552825"/>
            <a:ext cx="2809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Potential Loop Locations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5238751" y="2066925"/>
            <a:ext cx="4763" cy="5857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953627" y="2033589"/>
            <a:ext cx="4762" cy="52863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915276" y="1790700"/>
            <a:ext cx="6191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896226" y="2919412"/>
            <a:ext cx="6191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59892" y="3459539"/>
            <a:ext cx="3340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Typical tuned, shielded loop</a:t>
            </a:r>
            <a:endParaRPr lang="en-US" sz="1600" b="1" i="1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6791326" y="1664497"/>
            <a:ext cx="440531" cy="11906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59" idx="0"/>
          </p:cNvCxnSpPr>
          <p:nvPr/>
        </p:nvCxnSpPr>
        <p:spPr>
          <a:xfrm flipH="1">
            <a:off x="6786562" y="2905124"/>
            <a:ext cx="460768" cy="12858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9453563" y="2826545"/>
            <a:ext cx="235746" cy="4524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36" idx="0"/>
          </p:cNvCxnSpPr>
          <p:nvPr/>
        </p:nvCxnSpPr>
        <p:spPr>
          <a:xfrm flipH="1">
            <a:off x="9455945" y="1819276"/>
            <a:ext cx="202407" cy="5000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 35"/>
          <p:cNvSpPr/>
          <p:nvPr/>
        </p:nvSpPr>
        <p:spPr>
          <a:xfrm>
            <a:off x="9553575" y="1819276"/>
            <a:ext cx="209550" cy="1019174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/>
          <p:cNvSpPr/>
          <p:nvPr/>
        </p:nvSpPr>
        <p:spPr>
          <a:xfrm flipV="1">
            <a:off x="9391651" y="1762125"/>
            <a:ext cx="123825" cy="1066800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/>
          <p:cNvSpPr/>
          <p:nvPr/>
        </p:nvSpPr>
        <p:spPr>
          <a:xfrm flipV="1">
            <a:off x="9572626" y="1771650"/>
            <a:ext cx="190500" cy="1104900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/>
          <p:cNvSpPr/>
          <p:nvPr/>
        </p:nvSpPr>
        <p:spPr>
          <a:xfrm>
            <a:off x="9386889" y="1859756"/>
            <a:ext cx="128587" cy="1064419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Arc 51"/>
          <p:cNvSpPr/>
          <p:nvPr/>
        </p:nvSpPr>
        <p:spPr>
          <a:xfrm flipH="1">
            <a:off x="6646072" y="1664494"/>
            <a:ext cx="302420" cy="1393031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c 52"/>
          <p:cNvSpPr/>
          <p:nvPr/>
        </p:nvSpPr>
        <p:spPr>
          <a:xfrm flipH="1" flipV="1">
            <a:off x="6650831" y="1669256"/>
            <a:ext cx="295276" cy="1364457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Arc 57"/>
          <p:cNvSpPr/>
          <p:nvPr/>
        </p:nvSpPr>
        <p:spPr>
          <a:xfrm flipH="1">
            <a:off x="7167563" y="1781176"/>
            <a:ext cx="150018" cy="1202531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c 58"/>
          <p:cNvSpPr/>
          <p:nvPr/>
        </p:nvSpPr>
        <p:spPr>
          <a:xfrm flipH="1" flipV="1">
            <a:off x="7167560" y="1838325"/>
            <a:ext cx="159543" cy="1066798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7839076" y="1514475"/>
            <a:ext cx="6191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829551" y="3190875"/>
            <a:ext cx="6191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951" y="179388"/>
            <a:ext cx="7953375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FM vs. AM Audio Frequency Response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9390" y="4783921"/>
            <a:ext cx="8833151" cy="1651415"/>
          </a:xfrm>
          <a:ln w="28575">
            <a:noFill/>
          </a:ln>
        </p:spPr>
        <p:txBody>
          <a:bodyPr>
            <a:noAutofit/>
          </a:bodyPr>
          <a:lstStyle/>
          <a:p>
            <a:r>
              <a:rPr lang="en-US" sz="2200" b="1" dirty="0"/>
              <a:t>FM transmitted &amp; received bandwidth </a:t>
            </a:r>
            <a:r>
              <a:rPr lang="en-US" sz="2200" b="1" baseline="-10000" dirty="0"/>
              <a:t>~</a:t>
            </a:r>
            <a:r>
              <a:rPr lang="en-US" sz="2200" b="1" dirty="0"/>
              <a:t> 15 kHz (“full-fidelity”)</a:t>
            </a:r>
          </a:p>
          <a:p>
            <a:r>
              <a:rPr lang="en-US" sz="2200" b="1" dirty="0"/>
              <a:t>AM transmitted bandwidth (NRSC) </a:t>
            </a:r>
            <a:r>
              <a:rPr lang="en-US" sz="2200" b="1" baseline="-10000" dirty="0"/>
              <a:t>~</a:t>
            </a:r>
            <a:r>
              <a:rPr lang="en-US" sz="2200" b="1" dirty="0"/>
              <a:t> 10 kHz (“fine”)</a:t>
            </a:r>
          </a:p>
          <a:p>
            <a:r>
              <a:rPr lang="en-US" sz="2200" b="1" dirty="0"/>
              <a:t>Typical AM receiver </a:t>
            </a:r>
            <a:r>
              <a:rPr lang="en-US" sz="2200" b="1" baseline="-10000" dirty="0"/>
              <a:t>~ </a:t>
            </a:r>
            <a:r>
              <a:rPr lang="en-US" sz="2200" b="1" dirty="0"/>
              <a:t>2.5 kHz + bass </a:t>
            </a:r>
            <a:r>
              <a:rPr lang="en-US" sz="2200" b="1" dirty="0" err="1"/>
              <a:t>rolloff</a:t>
            </a:r>
            <a:r>
              <a:rPr lang="en-US" sz="2200" b="1" dirty="0"/>
              <a:t> + noise (“telephone-grade”)</a:t>
            </a:r>
          </a:p>
          <a:p>
            <a:r>
              <a:rPr lang="en-US" sz="2200" b="1" dirty="0"/>
              <a:t>With these conditions, how can AM compete or even survive?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941880" y="1322388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330840" y="4341196"/>
            <a:ext cx="638982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5" idx="0"/>
          </p:cNvCxnSpPr>
          <p:nvPr/>
        </p:nvCxnSpPr>
        <p:spPr>
          <a:xfrm>
            <a:off x="3321315" y="2507280"/>
            <a:ext cx="5497172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8280815" y="2507280"/>
            <a:ext cx="1075340" cy="3642648"/>
          </a:xfrm>
          <a:prstGeom prst="arc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endCxn id="35" idx="0"/>
          </p:cNvCxnSpPr>
          <p:nvPr/>
        </p:nvCxnSpPr>
        <p:spPr>
          <a:xfrm>
            <a:off x="3330841" y="2526330"/>
            <a:ext cx="3572277" cy="0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c 34"/>
          <p:cNvSpPr/>
          <p:nvPr/>
        </p:nvSpPr>
        <p:spPr>
          <a:xfrm>
            <a:off x="6826305" y="2526330"/>
            <a:ext cx="153620" cy="3623598"/>
          </a:xfrm>
          <a:prstGeom prst="arc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/>
          <p:cNvSpPr/>
          <p:nvPr/>
        </p:nvSpPr>
        <p:spPr>
          <a:xfrm flipH="1">
            <a:off x="3330839" y="2526330"/>
            <a:ext cx="307241" cy="3437400"/>
          </a:xfrm>
          <a:prstGeom prst="arc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/>
          <p:nvPr/>
        </p:nvSpPr>
        <p:spPr>
          <a:xfrm>
            <a:off x="3638080" y="2526331"/>
            <a:ext cx="844910" cy="3706235"/>
          </a:xfrm>
          <a:prstGeom prst="arc">
            <a:avLst>
              <a:gd name="adj1" fmla="val 16200000"/>
              <a:gd name="adj2" fmla="val 21318304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>
            <a:stCxn id="37" idx="0"/>
            <a:endCxn id="36" idx="0"/>
          </p:cNvCxnSpPr>
          <p:nvPr/>
        </p:nvCxnSpPr>
        <p:spPr>
          <a:xfrm>
            <a:off x="3484457" y="2526330"/>
            <a:ext cx="5760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826306" y="2046420"/>
            <a:ext cx="338449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2"/>
                </a:solidFill>
              </a:rPr>
              <a:t>FM (Transmitted &amp; Received)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101484" y="1880806"/>
            <a:ext cx="2760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8000"/>
                </a:solidFill>
              </a:rPr>
              <a:t>AM (Transmitted –NRSC)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42638" y="2907809"/>
            <a:ext cx="2606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AM (Typical Received)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903976" y="2315256"/>
            <a:ext cx="38405" cy="192025"/>
          </a:xfrm>
          <a:prstGeom prst="straightConnector1">
            <a:avLst/>
          </a:prstGeom>
          <a:ln w="1270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438706" y="2319740"/>
            <a:ext cx="38405" cy="192025"/>
          </a:xfrm>
          <a:prstGeom prst="straightConnector1">
            <a:avLst/>
          </a:prstGeom>
          <a:ln w="127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4406180" y="3203055"/>
            <a:ext cx="304800" cy="192025"/>
          </a:xfrm>
          <a:prstGeom prst="straightConnector1">
            <a:avLst/>
          </a:prstGeom>
          <a:ln w="127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330840" y="1623966"/>
            <a:ext cx="0" cy="2726755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129595" y="4312620"/>
            <a:ext cx="46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4193885" y="4322755"/>
            <a:ext cx="576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2.5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9398526" y="4321840"/>
            <a:ext cx="72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17.5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4943850" y="4321840"/>
            <a:ext cx="46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5770320" y="4322450"/>
            <a:ext cx="691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7.5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777765" y="4322145"/>
            <a:ext cx="46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7642335" y="4322450"/>
            <a:ext cx="652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12.5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8505686" y="4322145"/>
            <a:ext cx="652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15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942973"/>
          </a:xfrm>
        </p:spPr>
        <p:txBody>
          <a:bodyPr>
            <a:normAutofit/>
          </a:bodyPr>
          <a:lstStyle/>
          <a:p>
            <a:r>
              <a:rPr lang="en-US" b="1" dirty="0"/>
              <a:t>AM Reception Cases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0" y="4857751"/>
            <a:ext cx="8953500" cy="1668463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u="sng" dirty="0"/>
              <a:t>Contours</a:t>
            </a:r>
            <a:r>
              <a:rPr lang="en-US" sz="2000" b="1" dirty="0"/>
              <a:t>: (1) Close-in</a:t>
            </a:r>
            <a:r>
              <a:rPr lang="en-US" sz="2000" dirty="0"/>
              <a:t> [10 mV/m]; </a:t>
            </a:r>
            <a:r>
              <a:rPr lang="en-US" sz="2000" b="1" dirty="0"/>
              <a:t>(2) Suburban</a:t>
            </a:r>
            <a:r>
              <a:rPr lang="en-US" sz="2000" dirty="0"/>
              <a:t> [2 mV/m]; </a:t>
            </a:r>
            <a:r>
              <a:rPr lang="en-US" sz="2000" b="1" dirty="0"/>
              <a:t>(3) Fringe </a:t>
            </a:r>
            <a:r>
              <a:rPr lang="en-US" sz="2000" dirty="0"/>
              <a:t>[0.5 mV/m].</a:t>
            </a:r>
          </a:p>
          <a:p>
            <a:r>
              <a:rPr lang="en-US" sz="2000" b="1" dirty="0"/>
              <a:t>Receiver response dependent on relative carrier &amp; modulation levels.</a:t>
            </a:r>
          </a:p>
          <a:p>
            <a:r>
              <a:rPr lang="en-US" sz="2000" b="1" dirty="0"/>
              <a:t>Dynamic bandwidth, signal cancellation, and audio expansion performed digitally for higher performance plus lower cost &amp; complexity.</a:t>
            </a:r>
          </a:p>
          <a:p>
            <a:r>
              <a:rPr lang="en-US" sz="2000" b="1" dirty="0"/>
              <a:t>Overall cost/complexity comparable to HD radio implementations.</a:t>
            </a:r>
          </a:p>
          <a:p>
            <a:endParaRPr lang="en-US" sz="20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66875" y="1043598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676650" y="1162051"/>
            <a:ext cx="3219450" cy="307657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00550" y="1847850"/>
            <a:ext cx="1771650" cy="1695450"/>
          </a:xfrm>
          <a:prstGeom prst="ellipse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933950" y="2371725"/>
            <a:ext cx="733426" cy="695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400925" y="1257301"/>
            <a:ext cx="3219450" cy="3076574"/>
          </a:xfrm>
          <a:prstGeom prst="ellipse">
            <a:avLst/>
          </a:prstGeom>
          <a:solidFill>
            <a:srgbClr val="66FFFF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19350" y="1352550"/>
            <a:ext cx="1352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0.5 mV/m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05050" y="2486025"/>
            <a:ext cx="1352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2 mV/m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47975" y="3429000"/>
            <a:ext cx="1352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10 mV/m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0" y="1143000"/>
            <a:ext cx="1352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0.25 mV/m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877175" y="2438401"/>
            <a:ext cx="2409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Adjacent-Channel Station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514725" y="1533525"/>
            <a:ext cx="419100" cy="3048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362325" y="2657475"/>
            <a:ext cx="1009650" cy="381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781426" y="2876550"/>
            <a:ext cx="1171575" cy="66675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781800" y="1400175"/>
            <a:ext cx="419100" cy="3048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57626" y="2343150"/>
            <a:ext cx="828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ym typeface="Wingdings"/>
              </a:rPr>
              <a:t>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476750" y="25908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ym typeface="Wingdings"/>
              </a:rPr>
              <a:t>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676650" y="1457325"/>
            <a:ext cx="552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ym typeface="Wingdings"/>
              </a:rPr>
              <a:t></a:t>
            </a:r>
            <a:endParaRPr lang="en-US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810250" y="4342984"/>
            <a:ext cx="2152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Protection Ratio: 6 dB</a:t>
            </a:r>
            <a:endParaRPr lang="en-US" sz="1600" b="1" dirty="0"/>
          </a:p>
        </p:txBody>
      </p:sp>
      <p:sp>
        <p:nvSpPr>
          <p:cNvPr id="31" name="Arc 30"/>
          <p:cNvSpPr/>
          <p:nvPr/>
        </p:nvSpPr>
        <p:spPr>
          <a:xfrm flipH="1">
            <a:off x="6905625" y="1114425"/>
            <a:ext cx="2305050" cy="3286125"/>
          </a:xfrm>
          <a:prstGeom prst="arc">
            <a:avLst>
              <a:gd name="adj1" fmla="val 16200000"/>
              <a:gd name="adj2" fmla="val 1"/>
            </a:avLst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 flipH="1" flipV="1">
            <a:off x="6896100" y="942974"/>
            <a:ext cx="2305050" cy="3467101"/>
          </a:xfrm>
          <a:prstGeom prst="arc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924425" y="2333626"/>
            <a:ext cx="742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.</a:t>
            </a:r>
            <a:endParaRPr lang="en-US" sz="32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8151446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AM Receiver Frequency Response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830" y="4982324"/>
            <a:ext cx="8662450" cy="1780287"/>
          </a:xfrm>
          <a:solidFill>
            <a:schemeClr val="accent6">
              <a:lumMod val="60000"/>
              <a:lumOff val="40000"/>
            </a:schemeClr>
          </a:solidFill>
          <a:ln w="28575">
            <a:noFill/>
          </a:ln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bg2"/>
                </a:solidFill>
              </a:rPr>
              <a:t>Current AM receivers reproduce only ¼ of the transmitted bandwidth!</a:t>
            </a:r>
          </a:p>
          <a:p>
            <a:r>
              <a:rPr lang="en-US" sz="2000" dirty="0">
                <a:solidFill>
                  <a:schemeClr val="bg2"/>
                </a:solidFill>
              </a:rPr>
              <a:t>To “balance” the sound, the bass is cut to compensate for the lack of highs</a:t>
            </a:r>
          </a:p>
          <a:p>
            <a:r>
              <a:rPr lang="en-US" sz="2000" dirty="0">
                <a:solidFill>
                  <a:schemeClr val="bg2"/>
                </a:solidFill>
              </a:rPr>
              <a:t>Current receivers have no stereo, no noise limiting, poor RF performance</a:t>
            </a:r>
            <a:endParaRPr lang="en-US" sz="2000" dirty="0">
              <a:solidFill>
                <a:schemeClr val="bg2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1057275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6086476" y="1777586"/>
            <a:ext cx="9524" cy="3099215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43200" y="48768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793640" y="141228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f</a:t>
            </a:r>
            <a:r>
              <a:rPr lang="en-US" i="1" baseline="-25000" dirty="0" err="1"/>
              <a:t>C</a:t>
            </a:r>
            <a:endParaRPr lang="en-US" i="1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3023600" y="385145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f</a:t>
            </a:r>
            <a:r>
              <a:rPr lang="en-US" i="1" baseline="-25000" dirty="0" err="1"/>
              <a:t>LAdj</a:t>
            </a:r>
            <a:r>
              <a:rPr lang="en-US" i="1" baseline="-25000" dirty="0"/>
              <a:t> </a:t>
            </a:r>
            <a:r>
              <a:rPr lang="en-US" i="1" dirty="0"/>
              <a:t>(</a:t>
            </a:r>
            <a:r>
              <a:rPr lang="en-US" b="1" i="1" dirty="0">
                <a:sym typeface="Symbol"/>
              </a:rPr>
              <a:t></a:t>
            </a:r>
            <a:r>
              <a:rPr lang="en-US" i="1" dirty="0"/>
              <a:t>10 kHz)</a:t>
            </a:r>
            <a:endParaRPr lang="en-US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8400300" y="354421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f</a:t>
            </a:r>
            <a:r>
              <a:rPr lang="en-US" i="1" baseline="-25000" dirty="0" err="1"/>
              <a:t>UAlt</a:t>
            </a:r>
            <a:r>
              <a:rPr lang="en-US" i="1" baseline="-25000" dirty="0"/>
              <a:t> </a:t>
            </a:r>
            <a:r>
              <a:rPr lang="en-US" i="1" dirty="0"/>
              <a:t>(+20 kHz)</a:t>
            </a:r>
            <a:endParaRPr lang="en-US" i="1" dirty="0"/>
          </a:p>
        </p:txBody>
      </p:sp>
      <p:sp>
        <p:nvSpPr>
          <p:cNvPr id="31" name="Round Same Side Corner Rectangle 30"/>
          <p:cNvSpPr/>
          <p:nvPr/>
        </p:nvSpPr>
        <p:spPr>
          <a:xfrm>
            <a:off x="7593796" y="4427225"/>
            <a:ext cx="3074205" cy="457200"/>
          </a:xfrm>
          <a:prstGeom prst="round2SameRect">
            <a:avLst/>
          </a:prstGeom>
          <a:solidFill>
            <a:srgbClr val="66FF66"/>
          </a:solidFill>
          <a:ln w="1270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 Same Side Corner Rectangle 31"/>
          <p:cNvSpPr/>
          <p:nvPr/>
        </p:nvSpPr>
        <p:spPr>
          <a:xfrm>
            <a:off x="3138816" y="4724940"/>
            <a:ext cx="2957185" cy="153620"/>
          </a:xfrm>
          <a:prstGeom prst="round2SameRect">
            <a:avLst/>
          </a:prstGeom>
          <a:solidFill>
            <a:srgbClr val="FF0000">
              <a:alpha val="49804"/>
            </a:srgbClr>
          </a:solidFill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717830" y="4273911"/>
            <a:ext cx="2304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/>
              <a:t>Adjacent-channel signal</a:t>
            </a:r>
            <a:endParaRPr lang="en-US" sz="1600" b="1" i="1" u="sng" dirty="0"/>
          </a:p>
        </p:txBody>
      </p:sp>
      <p:sp>
        <p:nvSpPr>
          <p:cNvPr id="52" name="TextBox 51"/>
          <p:cNvSpPr txBox="1"/>
          <p:nvPr/>
        </p:nvSpPr>
        <p:spPr>
          <a:xfrm>
            <a:off x="8400300" y="3071397"/>
            <a:ext cx="2267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/>
              <a:t>Alternate-channel signal</a:t>
            </a:r>
            <a:endParaRPr lang="en-US" sz="1600" b="1" i="1" u="sng" dirty="0"/>
          </a:p>
        </p:txBody>
      </p:sp>
      <p:sp>
        <p:nvSpPr>
          <p:cNvPr id="61" name="Round Same Side Corner Rectangle 60"/>
          <p:cNvSpPr/>
          <p:nvPr/>
        </p:nvSpPr>
        <p:spPr>
          <a:xfrm>
            <a:off x="4598510" y="2507281"/>
            <a:ext cx="2995590" cy="2383315"/>
          </a:xfrm>
          <a:prstGeom prst="round2SameRect">
            <a:avLst/>
          </a:prstGeom>
          <a:noFill/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9168400" y="3899385"/>
            <a:ext cx="0" cy="99060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597595" y="4302790"/>
            <a:ext cx="0" cy="58750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3599676" y="4542746"/>
            <a:ext cx="345645" cy="19202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9898095" y="3351885"/>
            <a:ext cx="153620" cy="107534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943850" y="1163105"/>
            <a:ext cx="2304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u="sng" dirty="0"/>
              <a:t>On-channel signal</a:t>
            </a:r>
            <a:endParaRPr lang="en-US" sz="1600" b="1" i="1" u="sng" dirty="0"/>
          </a:p>
        </p:txBody>
      </p:sp>
      <p:sp>
        <p:nvSpPr>
          <p:cNvPr id="83" name="Arc 82"/>
          <p:cNvSpPr/>
          <p:nvPr/>
        </p:nvSpPr>
        <p:spPr>
          <a:xfrm>
            <a:off x="5865570" y="2508404"/>
            <a:ext cx="691290" cy="4761096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Arc 83"/>
          <p:cNvSpPr/>
          <p:nvPr/>
        </p:nvSpPr>
        <p:spPr>
          <a:xfrm flipH="1">
            <a:off x="5649732" y="2503642"/>
            <a:ext cx="691290" cy="4751570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7006975" y="2093741"/>
            <a:ext cx="380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33CC"/>
                </a:solidFill>
              </a:rPr>
              <a:t>Transmitted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>
                <a:solidFill>
                  <a:srgbClr val="0033CC"/>
                </a:solidFill>
              </a:rPr>
              <a:t>spectrum (NRSC, </a:t>
            </a:r>
            <a:r>
              <a:rPr lang="en-US" sz="1600" b="1" baseline="-10000" dirty="0">
                <a:solidFill>
                  <a:srgbClr val="0033CC"/>
                </a:solidFill>
              </a:rPr>
              <a:t>~</a:t>
            </a:r>
            <a:r>
              <a:rPr lang="en-US" sz="1600" b="1" dirty="0">
                <a:solidFill>
                  <a:srgbClr val="0033CC"/>
                </a:solidFill>
              </a:rPr>
              <a:t>10 kHz)</a:t>
            </a:r>
            <a:endParaRPr lang="en-US" sz="1600" b="1" dirty="0">
              <a:solidFill>
                <a:srgbClr val="0033CC"/>
              </a:solidFill>
            </a:endParaRPr>
          </a:p>
        </p:txBody>
      </p:sp>
      <p:cxnSp>
        <p:nvCxnSpPr>
          <p:cNvPr id="87" name="Straight Arrow Connector 86"/>
          <p:cNvCxnSpPr/>
          <p:nvPr/>
        </p:nvCxnSpPr>
        <p:spPr>
          <a:xfrm flipH="1">
            <a:off x="7546172" y="2382236"/>
            <a:ext cx="460859" cy="345645"/>
          </a:xfrm>
          <a:prstGeom prst="straightConnector1">
            <a:avLst/>
          </a:prstGeom>
          <a:ln w="190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2025070" y="2084826"/>
            <a:ext cx="3917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2"/>
                </a:solidFill>
              </a:rPr>
              <a:t>Typical AM receiver response (</a:t>
            </a:r>
            <a:r>
              <a:rPr lang="en-US" sz="1600" b="1" baseline="-10000" dirty="0">
                <a:solidFill>
                  <a:schemeClr val="bg2"/>
                </a:solidFill>
              </a:rPr>
              <a:t>~</a:t>
            </a:r>
            <a:r>
              <a:rPr lang="en-US" sz="1600" b="1" dirty="0">
                <a:solidFill>
                  <a:schemeClr val="bg2"/>
                </a:solidFill>
              </a:rPr>
              <a:t>2.5 kHz)</a:t>
            </a:r>
            <a:endParaRPr lang="en-US" sz="1600" b="1" dirty="0">
              <a:solidFill>
                <a:schemeClr val="bg2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3945321" y="2373015"/>
            <a:ext cx="1805035" cy="76810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c 92"/>
          <p:cNvSpPr/>
          <p:nvPr/>
        </p:nvSpPr>
        <p:spPr>
          <a:xfrm>
            <a:off x="5831929" y="2507281"/>
            <a:ext cx="268835" cy="345645"/>
          </a:xfrm>
          <a:prstGeom prst="arc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Arc 93"/>
          <p:cNvSpPr/>
          <p:nvPr/>
        </p:nvSpPr>
        <p:spPr>
          <a:xfrm flipH="1">
            <a:off x="6096001" y="2507582"/>
            <a:ext cx="268835" cy="345645"/>
          </a:xfrm>
          <a:prstGeom prst="arc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>
            <a:off x="3945320" y="4120291"/>
            <a:ext cx="614480" cy="4224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928140" y="3918435"/>
            <a:ext cx="230430" cy="4608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098440" y="1781176"/>
            <a:ext cx="416660" cy="4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47434" y="1618898"/>
            <a:ext cx="806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 dB</a:t>
            </a:r>
            <a:endParaRPr lang="en-US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6" y="274638"/>
            <a:ext cx="7381875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AM Receiver Frequency Response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830" y="5310236"/>
            <a:ext cx="8679530" cy="1190555"/>
          </a:xfr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bg2"/>
                </a:solidFill>
              </a:rPr>
              <a:t>New AM receivers can reproduce all of the transmitted bandwidth!</a:t>
            </a:r>
          </a:p>
          <a:p>
            <a:r>
              <a:rPr lang="en-US" sz="2000" dirty="0">
                <a:solidFill>
                  <a:schemeClr val="bg2"/>
                </a:solidFill>
              </a:rPr>
              <a:t>Flat bass response, extended highs, and full stereo separation (CQUAM)</a:t>
            </a:r>
          </a:p>
          <a:p>
            <a:r>
              <a:rPr lang="en-US" sz="2000" dirty="0">
                <a:solidFill>
                  <a:schemeClr val="bg2"/>
                </a:solidFill>
              </a:rPr>
              <a:t>Multi-stage noise limiting, low internal receiver noise, H-field antennas</a:t>
            </a:r>
            <a:endParaRPr lang="en-US" sz="2000" dirty="0">
              <a:solidFill>
                <a:schemeClr val="bg2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1057275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6086476" y="1777586"/>
            <a:ext cx="9524" cy="3099215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43200" y="48768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793640" y="141228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f</a:t>
            </a:r>
            <a:r>
              <a:rPr lang="en-US" i="1" baseline="-25000" dirty="0" err="1"/>
              <a:t>C</a:t>
            </a:r>
            <a:endParaRPr lang="en-US" i="1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3023600" y="385145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f</a:t>
            </a:r>
            <a:r>
              <a:rPr lang="en-US" i="1" baseline="-25000" dirty="0" err="1"/>
              <a:t>LAdj</a:t>
            </a:r>
            <a:r>
              <a:rPr lang="en-US" i="1" baseline="-25000" dirty="0"/>
              <a:t> </a:t>
            </a:r>
            <a:r>
              <a:rPr lang="en-US" i="1" dirty="0"/>
              <a:t>(</a:t>
            </a:r>
            <a:r>
              <a:rPr lang="en-US" i="1" dirty="0">
                <a:sym typeface="Symbol"/>
              </a:rPr>
              <a:t></a:t>
            </a:r>
            <a:r>
              <a:rPr lang="en-US" i="1" dirty="0"/>
              <a:t>10 kHz)</a:t>
            </a:r>
            <a:endParaRPr lang="en-US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8400300" y="354421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f</a:t>
            </a:r>
            <a:r>
              <a:rPr lang="en-US" i="1" baseline="-25000" dirty="0" err="1"/>
              <a:t>UAlt</a:t>
            </a:r>
            <a:r>
              <a:rPr lang="en-US" i="1" baseline="-25000" dirty="0"/>
              <a:t> </a:t>
            </a:r>
            <a:r>
              <a:rPr lang="en-US" i="1" dirty="0"/>
              <a:t>(+20 kHz)</a:t>
            </a:r>
            <a:endParaRPr lang="en-US" i="1" dirty="0"/>
          </a:p>
        </p:txBody>
      </p:sp>
      <p:sp>
        <p:nvSpPr>
          <p:cNvPr id="31" name="Round Same Side Corner Rectangle 30"/>
          <p:cNvSpPr/>
          <p:nvPr/>
        </p:nvSpPr>
        <p:spPr>
          <a:xfrm>
            <a:off x="7593796" y="4638675"/>
            <a:ext cx="3074205" cy="245750"/>
          </a:xfrm>
          <a:prstGeom prst="round2SameRect">
            <a:avLst/>
          </a:prstGeom>
          <a:solidFill>
            <a:srgbClr val="66FF66"/>
          </a:solidFill>
          <a:ln w="1270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 Same Side Corner Rectangle 31"/>
          <p:cNvSpPr/>
          <p:nvPr/>
        </p:nvSpPr>
        <p:spPr>
          <a:xfrm>
            <a:off x="3138816" y="4832841"/>
            <a:ext cx="2957185" cy="45719"/>
          </a:xfrm>
          <a:prstGeom prst="round2SameRect">
            <a:avLst/>
          </a:prstGeom>
          <a:solidFill>
            <a:srgbClr val="FF0000">
              <a:alpha val="49804"/>
            </a:srgbClr>
          </a:solidFill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717830" y="4273911"/>
            <a:ext cx="2304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/>
              <a:t>Adjacent-channel signal</a:t>
            </a:r>
            <a:endParaRPr lang="en-US" sz="1600" b="1" i="1" u="sng" dirty="0"/>
          </a:p>
        </p:txBody>
      </p:sp>
      <p:sp>
        <p:nvSpPr>
          <p:cNvPr id="52" name="TextBox 51"/>
          <p:cNvSpPr txBox="1"/>
          <p:nvPr/>
        </p:nvSpPr>
        <p:spPr>
          <a:xfrm>
            <a:off x="8400300" y="3071397"/>
            <a:ext cx="2267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/>
              <a:t>Alternate-channel signal</a:t>
            </a:r>
            <a:endParaRPr lang="en-US" sz="1600" b="1" i="1" u="sng" dirty="0"/>
          </a:p>
        </p:txBody>
      </p:sp>
      <p:sp>
        <p:nvSpPr>
          <p:cNvPr id="61" name="Round Same Side Corner Rectangle 60"/>
          <p:cNvSpPr/>
          <p:nvPr/>
        </p:nvSpPr>
        <p:spPr>
          <a:xfrm>
            <a:off x="4598510" y="2507281"/>
            <a:ext cx="2995590" cy="2383315"/>
          </a:xfrm>
          <a:prstGeom prst="round2SameRect">
            <a:avLst/>
          </a:prstGeom>
          <a:noFill/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9163051" y="4348164"/>
            <a:ext cx="5351" cy="532297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597596" y="4693444"/>
            <a:ext cx="599" cy="196846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3599676" y="4542746"/>
            <a:ext cx="345645" cy="19202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9898095" y="3351885"/>
            <a:ext cx="169830" cy="128679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943850" y="1163105"/>
            <a:ext cx="2304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u="sng" dirty="0"/>
              <a:t>Close-in (10 mV/m)</a:t>
            </a:r>
            <a:endParaRPr lang="en-US" sz="1600" b="1" i="1" u="sng" dirty="0"/>
          </a:p>
        </p:txBody>
      </p:sp>
      <p:sp>
        <p:nvSpPr>
          <p:cNvPr id="83" name="Arc 82"/>
          <p:cNvSpPr/>
          <p:nvPr/>
        </p:nvSpPr>
        <p:spPr>
          <a:xfrm>
            <a:off x="7056125" y="2536159"/>
            <a:ext cx="537670" cy="4723815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Arc 83"/>
          <p:cNvSpPr/>
          <p:nvPr/>
        </p:nvSpPr>
        <p:spPr>
          <a:xfrm flipH="1">
            <a:off x="4607730" y="2540922"/>
            <a:ext cx="499265" cy="4751570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7006975" y="2093741"/>
            <a:ext cx="380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33CC"/>
                </a:solidFill>
              </a:rPr>
              <a:t>Transmitted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>
                <a:solidFill>
                  <a:srgbClr val="0033CC"/>
                </a:solidFill>
              </a:rPr>
              <a:t>spectrum (NRSC, </a:t>
            </a:r>
            <a:r>
              <a:rPr lang="en-US" sz="1600" b="1" baseline="-10000" dirty="0">
                <a:solidFill>
                  <a:srgbClr val="0033CC"/>
                </a:solidFill>
              </a:rPr>
              <a:t>~</a:t>
            </a:r>
            <a:r>
              <a:rPr lang="en-US" sz="1600" b="1" dirty="0">
                <a:solidFill>
                  <a:srgbClr val="0033CC"/>
                </a:solidFill>
              </a:rPr>
              <a:t>10 kHz)</a:t>
            </a:r>
            <a:endParaRPr lang="en-US" sz="1600" b="1" dirty="0">
              <a:solidFill>
                <a:srgbClr val="0033CC"/>
              </a:solidFill>
            </a:endParaRPr>
          </a:p>
        </p:txBody>
      </p:sp>
      <p:cxnSp>
        <p:nvCxnSpPr>
          <p:cNvPr id="87" name="Straight Arrow Connector 86"/>
          <p:cNvCxnSpPr/>
          <p:nvPr/>
        </p:nvCxnSpPr>
        <p:spPr>
          <a:xfrm flipH="1">
            <a:off x="7546172" y="2382236"/>
            <a:ext cx="460859" cy="345645"/>
          </a:xfrm>
          <a:prstGeom prst="straightConnector1">
            <a:avLst/>
          </a:prstGeom>
          <a:ln w="190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2025070" y="2084826"/>
            <a:ext cx="3917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2"/>
                </a:solidFill>
              </a:rPr>
              <a:t>Maximum AM receiver response (&gt;9 kHz)</a:t>
            </a:r>
            <a:endParaRPr lang="en-US" sz="1600" b="1" dirty="0">
              <a:solidFill>
                <a:schemeClr val="bg2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3791701" y="2353661"/>
            <a:ext cx="960125" cy="576075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945320" y="4120291"/>
            <a:ext cx="614480" cy="4224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928140" y="3918435"/>
            <a:ext cx="230430" cy="4608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6098440" y="1781176"/>
            <a:ext cx="416660" cy="4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447434" y="1618898"/>
            <a:ext cx="806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 dB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6029326" y="4531165"/>
            <a:ext cx="806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ym typeface="Symbol"/>
              </a:rPr>
              <a:t>3</a:t>
            </a:r>
            <a:r>
              <a:rPr lang="en-US" sz="1400" dirty="0"/>
              <a:t>2 dB</a:t>
            </a:r>
            <a:endParaRPr lang="en-US" sz="1400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4595880" y="4700588"/>
            <a:ext cx="1447732" cy="28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962524" y="4943477"/>
            <a:ext cx="2266952" cy="30777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Co-Channel Carrier: </a:t>
            </a:r>
            <a:r>
              <a:rPr lang="en-US" sz="1400" i="1" dirty="0">
                <a:sym typeface="Symbol"/>
              </a:rPr>
              <a:t>52 dB</a:t>
            </a:r>
            <a:endParaRPr lang="en-US" sz="1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Why AM Radio as a Media Resource 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is Irreplaceable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3587263"/>
            <a:ext cx="7772400" cy="2127737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During Hurricanes Katrina and Sandy AM Radio Stations With Available Diesel Generator Power Proved to Be the Most Reliable Source of Information </a:t>
            </a:r>
          </a:p>
          <a:p>
            <a:r>
              <a:rPr lang="en-US" sz="1800" dirty="0"/>
              <a:t>During the Earthquake in Northern VA that shook downtown Washington, DC AM Radio Stations were again a primary source of news and information when cell sites were totally saturated with users</a:t>
            </a:r>
          </a:p>
          <a:p>
            <a:r>
              <a:rPr lang="en-US" sz="1800" dirty="0"/>
              <a:t>AM Radio Stations Cover a Larger Demographic Area Than FM  or TV Stations, Particularly at Night Due to Over the Horizon </a:t>
            </a:r>
            <a:r>
              <a:rPr lang="en-US" sz="1800" dirty="0" err="1"/>
              <a:t>Skywave</a:t>
            </a:r>
            <a:r>
              <a:rPr lang="en-US" sz="1800" dirty="0"/>
              <a:t> Coverage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99" y="1370493"/>
            <a:ext cx="3720663" cy="20932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262" y="1308962"/>
            <a:ext cx="3270688" cy="215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504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5438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AM Receiver Frequency Response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5310236"/>
            <a:ext cx="9124950" cy="1547765"/>
          </a:xfr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1950" dirty="0">
                <a:solidFill>
                  <a:schemeClr val="bg2"/>
                </a:solidFill>
              </a:rPr>
              <a:t>Adaptive AM receivers can reproduce most of the transmitted bandwidth!</a:t>
            </a:r>
          </a:p>
          <a:p>
            <a:r>
              <a:rPr lang="en-US" sz="1950" dirty="0">
                <a:solidFill>
                  <a:schemeClr val="bg2"/>
                </a:solidFill>
              </a:rPr>
              <a:t>Bandwidth dynamically controlled by noise, adjacent- &amp; alternate-channel levels</a:t>
            </a:r>
          </a:p>
          <a:p>
            <a:r>
              <a:rPr lang="en-US" sz="1950" dirty="0">
                <a:solidFill>
                  <a:schemeClr val="bg2"/>
                </a:solidFill>
              </a:rPr>
              <a:t>Advanced DSP algorithms for optimized reception, adaptive noise reduction</a:t>
            </a:r>
            <a:endParaRPr lang="en-US" sz="1950" dirty="0">
              <a:solidFill>
                <a:schemeClr val="bg2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1057275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6086476" y="1777586"/>
            <a:ext cx="9524" cy="3099215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43200" y="48768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793640" y="141228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f</a:t>
            </a:r>
            <a:r>
              <a:rPr lang="en-US" i="1" baseline="-25000" dirty="0" err="1"/>
              <a:t>C</a:t>
            </a:r>
            <a:endParaRPr lang="en-US" i="1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3023600" y="385145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f</a:t>
            </a:r>
            <a:r>
              <a:rPr lang="en-US" i="1" baseline="-25000" dirty="0" err="1"/>
              <a:t>LAdj</a:t>
            </a:r>
            <a:r>
              <a:rPr lang="en-US" i="1" baseline="-25000" dirty="0"/>
              <a:t> </a:t>
            </a:r>
            <a:r>
              <a:rPr lang="en-US" i="1" dirty="0"/>
              <a:t>(+10 kHz)</a:t>
            </a:r>
            <a:endParaRPr lang="en-US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8400300" y="354421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f</a:t>
            </a:r>
            <a:r>
              <a:rPr lang="en-US" i="1" baseline="-25000" dirty="0" err="1"/>
              <a:t>UAlt</a:t>
            </a:r>
            <a:r>
              <a:rPr lang="en-US" i="1" baseline="-25000" dirty="0"/>
              <a:t> </a:t>
            </a:r>
            <a:r>
              <a:rPr lang="en-US" i="1" dirty="0"/>
              <a:t>(+20 kHz)</a:t>
            </a:r>
            <a:endParaRPr lang="en-US" i="1" dirty="0"/>
          </a:p>
        </p:txBody>
      </p:sp>
      <p:sp>
        <p:nvSpPr>
          <p:cNvPr id="31" name="Round Same Side Corner Rectangle 30"/>
          <p:cNvSpPr/>
          <p:nvPr/>
        </p:nvSpPr>
        <p:spPr>
          <a:xfrm>
            <a:off x="7593796" y="4362451"/>
            <a:ext cx="3074205" cy="521974"/>
          </a:xfrm>
          <a:prstGeom prst="round2SameRect">
            <a:avLst/>
          </a:prstGeom>
          <a:solidFill>
            <a:srgbClr val="66FF66"/>
          </a:solidFill>
          <a:ln w="1270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 Same Side Corner Rectangle 31"/>
          <p:cNvSpPr/>
          <p:nvPr/>
        </p:nvSpPr>
        <p:spPr>
          <a:xfrm>
            <a:off x="3138816" y="4773175"/>
            <a:ext cx="2957185" cy="105385"/>
          </a:xfrm>
          <a:prstGeom prst="round2SameRect">
            <a:avLst/>
          </a:prstGeom>
          <a:solidFill>
            <a:srgbClr val="FF0000">
              <a:alpha val="50196"/>
            </a:srgbClr>
          </a:solidFill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717830" y="4273911"/>
            <a:ext cx="2304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/>
              <a:t>Adjacent-channel signal</a:t>
            </a:r>
            <a:endParaRPr lang="en-US" sz="1600" b="1" i="1" u="sng" dirty="0"/>
          </a:p>
        </p:txBody>
      </p:sp>
      <p:sp>
        <p:nvSpPr>
          <p:cNvPr id="52" name="TextBox 51"/>
          <p:cNvSpPr txBox="1"/>
          <p:nvPr/>
        </p:nvSpPr>
        <p:spPr>
          <a:xfrm>
            <a:off x="8400300" y="3071397"/>
            <a:ext cx="2267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/>
              <a:t>Alternate-channel signal</a:t>
            </a:r>
            <a:endParaRPr lang="en-US" sz="1600" b="1" i="1" u="sng" dirty="0"/>
          </a:p>
        </p:txBody>
      </p:sp>
      <p:sp>
        <p:nvSpPr>
          <p:cNvPr id="61" name="Round Same Side Corner Rectangle 60"/>
          <p:cNvSpPr/>
          <p:nvPr/>
        </p:nvSpPr>
        <p:spPr>
          <a:xfrm>
            <a:off x="4598205" y="2507281"/>
            <a:ext cx="2995590" cy="2383315"/>
          </a:xfrm>
          <a:prstGeom prst="round2SameRect">
            <a:avLst/>
          </a:prstGeom>
          <a:noFill/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9168400" y="3889860"/>
            <a:ext cx="0" cy="99060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597596" y="4538664"/>
            <a:ext cx="599" cy="351627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3599675" y="4542745"/>
            <a:ext cx="307240" cy="23043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9898095" y="3323311"/>
            <a:ext cx="265080" cy="123916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28635" y="1124700"/>
            <a:ext cx="25347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u="sng" dirty="0"/>
              <a:t>Suburban signal (2 mV/m)</a:t>
            </a:r>
            <a:endParaRPr lang="en-US" sz="1600" b="1" i="1" u="sng" dirty="0"/>
          </a:p>
        </p:txBody>
      </p:sp>
      <p:sp>
        <p:nvSpPr>
          <p:cNvPr id="84" name="Arc 83"/>
          <p:cNvSpPr/>
          <p:nvPr/>
        </p:nvSpPr>
        <p:spPr>
          <a:xfrm flipH="1">
            <a:off x="4828635" y="2516805"/>
            <a:ext cx="960125" cy="4751570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7006975" y="2093741"/>
            <a:ext cx="380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33CC"/>
                </a:solidFill>
              </a:rPr>
              <a:t>Transmitted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>
                <a:solidFill>
                  <a:srgbClr val="0033CC"/>
                </a:solidFill>
              </a:rPr>
              <a:t>spectrum (NRSC, </a:t>
            </a:r>
            <a:r>
              <a:rPr lang="en-US" sz="1600" b="1" baseline="-10000" dirty="0">
                <a:solidFill>
                  <a:srgbClr val="0033CC"/>
                </a:solidFill>
              </a:rPr>
              <a:t>~</a:t>
            </a:r>
            <a:r>
              <a:rPr lang="en-US" sz="1600" b="1" dirty="0">
                <a:solidFill>
                  <a:srgbClr val="0033CC"/>
                </a:solidFill>
              </a:rPr>
              <a:t>10 kHz)</a:t>
            </a:r>
            <a:endParaRPr lang="en-US" sz="1600" b="1" dirty="0">
              <a:solidFill>
                <a:srgbClr val="0033CC"/>
              </a:solidFill>
            </a:endParaRPr>
          </a:p>
        </p:txBody>
      </p:sp>
      <p:cxnSp>
        <p:nvCxnSpPr>
          <p:cNvPr id="87" name="Straight Arrow Connector 86"/>
          <p:cNvCxnSpPr/>
          <p:nvPr/>
        </p:nvCxnSpPr>
        <p:spPr>
          <a:xfrm flipH="1">
            <a:off x="7546172" y="2382236"/>
            <a:ext cx="460859" cy="345645"/>
          </a:xfrm>
          <a:prstGeom prst="straightConnector1">
            <a:avLst/>
          </a:prstGeom>
          <a:ln w="190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2025070" y="2084826"/>
            <a:ext cx="3917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2"/>
                </a:solidFill>
              </a:rPr>
              <a:t>Adaptive AM receiver response (avg. </a:t>
            </a:r>
            <a:r>
              <a:rPr lang="en-US" sz="1600" b="1" baseline="-10000" dirty="0">
                <a:solidFill>
                  <a:schemeClr val="bg2"/>
                </a:solidFill>
              </a:rPr>
              <a:t>~</a:t>
            </a:r>
            <a:r>
              <a:rPr lang="en-US" sz="1600" b="1" dirty="0">
                <a:solidFill>
                  <a:schemeClr val="bg2"/>
                </a:solidFill>
              </a:rPr>
              <a:t>7 kHz)</a:t>
            </a:r>
            <a:endParaRPr lang="en-US" sz="1600" b="1" dirty="0">
              <a:solidFill>
                <a:schemeClr val="bg2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3311790" y="2353661"/>
            <a:ext cx="1689820" cy="729695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945320" y="4120291"/>
            <a:ext cx="614480" cy="4224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928140" y="3918435"/>
            <a:ext cx="230430" cy="4608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9"/>
          <p:cNvSpPr/>
          <p:nvPr/>
        </p:nvSpPr>
        <p:spPr>
          <a:xfrm>
            <a:off x="6335956" y="2526330"/>
            <a:ext cx="1036935" cy="4791101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6098440" y="1781176"/>
            <a:ext cx="416660" cy="4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447434" y="1618898"/>
            <a:ext cx="806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 dB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6035475" y="4378765"/>
            <a:ext cx="806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ym typeface="Symbol"/>
              </a:rPr>
              <a:t>1</a:t>
            </a:r>
            <a:r>
              <a:rPr lang="en-US" sz="1400" dirty="0"/>
              <a:t>8 dB</a:t>
            </a:r>
            <a:endParaRPr lang="en-US" sz="1400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610168" y="4548188"/>
            <a:ext cx="1447732" cy="28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962524" y="4943477"/>
            <a:ext cx="2266952" cy="30777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Co-Channel Carrier: </a:t>
            </a:r>
            <a:r>
              <a:rPr lang="en-US" sz="1400" i="1" dirty="0">
                <a:sym typeface="Symbol"/>
              </a:rPr>
              <a:t>38 dB</a:t>
            </a:r>
            <a:endParaRPr lang="en-US" sz="1400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ound Same Side Corner Rectangle 73"/>
          <p:cNvSpPr/>
          <p:nvPr/>
        </p:nvSpPr>
        <p:spPr>
          <a:xfrm>
            <a:off x="4617408" y="4405314"/>
            <a:ext cx="2957185" cy="481012"/>
          </a:xfrm>
          <a:prstGeom prst="round2SameRect">
            <a:avLst/>
          </a:prstGeom>
          <a:solidFill>
            <a:srgbClr val="6699FF">
              <a:alpha val="50196"/>
            </a:srgbClr>
          </a:solidFill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295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AM Receiver Frequency Response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1057275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6086476" y="1777586"/>
            <a:ext cx="9524" cy="3099215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43200" y="48768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793640" y="141228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f</a:t>
            </a:r>
            <a:r>
              <a:rPr lang="en-US" i="1" baseline="-25000" dirty="0" err="1"/>
              <a:t>C</a:t>
            </a:r>
            <a:endParaRPr lang="en-US" i="1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2985195" y="3019426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/>
              <a:t>f</a:t>
            </a:r>
            <a:r>
              <a:rPr lang="en-US" sz="1400" i="1" baseline="-25000" dirty="0" err="1"/>
              <a:t>LAdj</a:t>
            </a:r>
            <a:r>
              <a:rPr lang="en-US" sz="1400" i="1" baseline="-25000" dirty="0"/>
              <a:t> </a:t>
            </a:r>
            <a:r>
              <a:rPr lang="en-US" sz="1400" i="1" dirty="0"/>
              <a:t>(</a:t>
            </a:r>
            <a:r>
              <a:rPr lang="en-US" sz="1400" i="1" dirty="0">
                <a:sym typeface="Symbol"/>
              </a:rPr>
              <a:t></a:t>
            </a:r>
            <a:r>
              <a:rPr lang="en-US" sz="1400" i="1" dirty="0"/>
              <a:t>10 kHz)</a:t>
            </a:r>
            <a:endParaRPr lang="en-US" sz="1400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7553067" y="274534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/>
              <a:t>f</a:t>
            </a:r>
            <a:r>
              <a:rPr lang="en-US" sz="1400" i="1" baseline="-25000" dirty="0" err="1"/>
              <a:t>UAlt</a:t>
            </a:r>
            <a:r>
              <a:rPr lang="en-US" sz="1400" i="1" baseline="-25000" dirty="0"/>
              <a:t> </a:t>
            </a:r>
            <a:r>
              <a:rPr lang="en-US" sz="1400" i="1" dirty="0"/>
              <a:t>(+20 kHz)</a:t>
            </a:r>
            <a:endParaRPr lang="en-US" sz="1400" i="1" dirty="0"/>
          </a:p>
        </p:txBody>
      </p:sp>
      <p:sp>
        <p:nvSpPr>
          <p:cNvPr id="31" name="Round Same Side Corner Rectangle 30"/>
          <p:cNvSpPr/>
          <p:nvPr/>
        </p:nvSpPr>
        <p:spPr>
          <a:xfrm>
            <a:off x="7593796" y="3429001"/>
            <a:ext cx="3074205" cy="1455425"/>
          </a:xfrm>
          <a:prstGeom prst="round2SameRect">
            <a:avLst/>
          </a:prstGeom>
          <a:solidFill>
            <a:srgbClr val="66FF66"/>
          </a:solidFill>
          <a:ln w="1270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 Same Side Corner Rectangle 31"/>
          <p:cNvSpPr/>
          <p:nvPr/>
        </p:nvSpPr>
        <p:spPr>
          <a:xfrm>
            <a:off x="3138816" y="3829050"/>
            <a:ext cx="2957185" cy="1049511"/>
          </a:xfrm>
          <a:prstGeom prst="round2SameRect">
            <a:avLst/>
          </a:prstGeom>
          <a:solidFill>
            <a:srgbClr val="FF0000">
              <a:alpha val="50196"/>
            </a:srgbClr>
          </a:solidFill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717830" y="3442186"/>
            <a:ext cx="2304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/>
              <a:t>Adjacent-channel signal</a:t>
            </a:r>
            <a:endParaRPr lang="en-US" sz="1600" b="1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8333625" y="2408184"/>
            <a:ext cx="2267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/>
              <a:t>Alternate-channel signal</a:t>
            </a:r>
            <a:endParaRPr lang="en-US" sz="1600" b="1" i="1" u="sng" dirty="0"/>
          </a:p>
        </p:txBody>
      </p:sp>
      <p:sp>
        <p:nvSpPr>
          <p:cNvPr id="61" name="Round Same Side Corner Rectangle 60"/>
          <p:cNvSpPr/>
          <p:nvPr/>
        </p:nvSpPr>
        <p:spPr>
          <a:xfrm>
            <a:off x="4598510" y="2507280"/>
            <a:ext cx="2995590" cy="2383808"/>
          </a:xfrm>
          <a:prstGeom prst="round2SameRect">
            <a:avLst/>
          </a:prstGeom>
          <a:noFill/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9163050" y="2786064"/>
            <a:ext cx="5350" cy="2094397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597595" y="3181350"/>
            <a:ext cx="2980" cy="170894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834016" y="3711936"/>
            <a:ext cx="345645" cy="19202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9601200" y="2686542"/>
            <a:ext cx="153410" cy="74245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943850" y="1163106"/>
            <a:ext cx="2304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u="sng" dirty="0"/>
              <a:t>Fringe signal (0.5 mV/m)</a:t>
            </a:r>
            <a:endParaRPr lang="en-US" sz="1600" b="1" i="1" u="sng" dirty="0"/>
          </a:p>
        </p:txBody>
      </p:sp>
      <p:sp>
        <p:nvSpPr>
          <p:cNvPr id="84" name="Arc 83"/>
          <p:cNvSpPr/>
          <p:nvPr/>
        </p:nvSpPr>
        <p:spPr>
          <a:xfrm flipH="1">
            <a:off x="5097470" y="2507280"/>
            <a:ext cx="691290" cy="4751570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7006975" y="2093741"/>
            <a:ext cx="380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33CC"/>
                </a:solidFill>
              </a:rPr>
              <a:t>Transmitted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>
                <a:solidFill>
                  <a:srgbClr val="0033CC"/>
                </a:solidFill>
              </a:rPr>
              <a:t>spectrum (NRSC, </a:t>
            </a:r>
            <a:r>
              <a:rPr lang="en-US" sz="1600" b="1" baseline="-10000" dirty="0">
                <a:solidFill>
                  <a:srgbClr val="0033CC"/>
                </a:solidFill>
              </a:rPr>
              <a:t>~</a:t>
            </a:r>
            <a:r>
              <a:rPr lang="en-US" sz="1600" b="1" dirty="0">
                <a:solidFill>
                  <a:srgbClr val="0033CC"/>
                </a:solidFill>
              </a:rPr>
              <a:t>10 kHz)</a:t>
            </a:r>
            <a:endParaRPr lang="en-US" sz="1600" b="1" dirty="0">
              <a:solidFill>
                <a:srgbClr val="0033CC"/>
              </a:solidFill>
            </a:endParaRPr>
          </a:p>
        </p:txBody>
      </p:sp>
      <p:cxnSp>
        <p:nvCxnSpPr>
          <p:cNvPr id="87" name="Straight Arrow Connector 86"/>
          <p:cNvCxnSpPr/>
          <p:nvPr/>
        </p:nvCxnSpPr>
        <p:spPr>
          <a:xfrm flipH="1">
            <a:off x="7546172" y="2382236"/>
            <a:ext cx="460859" cy="345645"/>
          </a:xfrm>
          <a:prstGeom prst="straightConnector1">
            <a:avLst/>
          </a:prstGeom>
          <a:ln w="190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524000" y="2113400"/>
            <a:ext cx="4418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</a:rPr>
              <a:t>Adaptive AM receiver response (</a:t>
            </a:r>
            <a:r>
              <a:rPr lang="en-US" sz="1400" b="1" baseline="-10000" dirty="0">
                <a:solidFill>
                  <a:schemeClr val="bg2"/>
                </a:solidFill>
              </a:rPr>
              <a:t>~</a:t>
            </a:r>
            <a:r>
              <a:rPr lang="en-US" sz="1400" b="1" dirty="0">
                <a:solidFill>
                  <a:schemeClr val="bg2"/>
                </a:solidFill>
              </a:rPr>
              <a:t>3-7 kHz; typ. 5 kHz)</a:t>
            </a:r>
            <a:endParaRPr lang="en-US" sz="1400" b="1" dirty="0">
              <a:solidFill>
                <a:schemeClr val="bg2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3469070" y="2373016"/>
            <a:ext cx="1743310" cy="748745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619751" y="4467225"/>
            <a:ext cx="619125" cy="9525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870990" y="2968140"/>
            <a:ext cx="230430" cy="4608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9"/>
          <p:cNvSpPr/>
          <p:nvPr/>
        </p:nvSpPr>
        <p:spPr>
          <a:xfrm>
            <a:off x="6383275" y="2516805"/>
            <a:ext cx="691290" cy="4751570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1524000" y="5310236"/>
            <a:ext cx="9144000" cy="15477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950" dirty="0">
                <a:solidFill>
                  <a:schemeClr val="bg2"/>
                </a:solidFill>
              </a:rPr>
              <a:t>Adaptive AM receivers can still reproduce most of the transmitted bandwidth!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950" dirty="0">
                <a:solidFill>
                  <a:schemeClr val="bg2"/>
                </a:solidFill>
              </a:rPr>
              <a:t>Bandwidth dynamically controlled by noise, adjacent- &amp; alternate-channel levels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950" dirty="0">
                <a:solidFill>
                  <a:schemeClr val="bg2"/>
                </a:solidFill>
              </a:rPr>
              <a:t>Aggressive DSP algorithms for optimized reception, adaptive noise reduction</a:t>
            </a:r>
            <a:endParaRPr lang="en-US" sz="1950" dirty="0">
              <a:solidFill>
                <a:schemeClr val="bg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37909" y="1633185"/>
            <a:ext cx="806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 dB</a:t>
            </a:r>
            <a:endParaRPr lang="en-US" sz="1200" dirty="0"/>
          </a:p>
        </p:txBody>
      </p:sp>
      <p:cxnSp>
        <p:nvCxnSpPr>
          <p:cNvPr id="40" name="Straight Connector 39"/>
          <p:cNvCxnSpPr>
            <a:stCxn id="55" idx="2"/>
          </p:cNvCxnSpPr>
          <p:nvPr/>
        </p:nvCxnSpPr>
        <p:spPr>
          <a:xfrm flipV="1">
            <a:off x="6098440" y="1781176"/>
            <a:ext cx="416660" cy="4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036470" y="3069073"/>
            <a:ext cx="806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ym typeface="Symbol"/>
              </a:rPr>
              <a:t>6</a:t>
            </a:r>
            <a:r>
              <a:rPr lang="en-US" sz="1200" dirty="0"/>
              <a:t> dB</a:t>
            </a:r>
            <a:endParaRPr lang="en-US" sz="1200" dirty="0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4610168" y="3209926"/>
            <a:ext cx="1447732" cy="28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 flipH="1">
            <a:off x="4897445" y="2507280"/>
            <a:ext cx="691290" cy="4751570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 flipH="1">
            <a:off x="5299935" y="2516805"/>
            <a:ext cx="691290" cy="4751570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c 34"/>
          <p:cNvSpPr/>
          <p:nvPr/>
        </p:nvSpPr>
        <p:spPr>
          <a:xfrm>
            <a:off x="6192775" y="2526330"/>
            <a:ext cx="691290" cy="4751570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/>
          <p:nvPr/>
        </p:nvSpPr>
        <p:spPr>
          <a:xfrm>
            <a:off x="6592825" y="2526330"/>
            <a:ext cx="691290" cy="4751570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4648268" y="4400551"/>
            <a:ext cx="2945538" cy="282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096000" y="3735823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>
                <a:sym typeface="Symbol"/>
              </a:rPr>
              <a:t>Co</a:t>
            </a:r>
            <a:r>
              <a:rPr lang="en-US" sz="1200" dirty="0">
                <a:sym typeface="Symbol"/>
              </a:rPr>
              <a:t>: 26</a:t>
            </a:r>
            <a:r>
              <a:rPr lang="en-US" sz="1200" dirty="0"/>
              <a:t> dB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6096000" y="4497823"/>
            <a:ext cx="952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>
                <a:sym typeface="Symbol"/>
              </a:rPr>
              <a:t>Co</a:t>
            </a:r>
            <a:r>
              <a:rPr lang="en-US" sz="1200" dirty="0">
                <a:sym typeface="Symbol"/>
              </a:rPr>
              <a:t>: 36</a:t>
            </a:r>
            <a:r>
              <a:rPr lang="en-US" sz="1200" dirty="0"/>
              <a:t> dB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091244" y="3836195"/>
            <a:ext cx="305" cy="1040113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962524" y="4943477"/>
            <a:ext cx="2266952" cy="30777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Co-Channel Carrier: </a:t>
            </a:r>
            <a:r>
              <a:rPr lang="en-US" sz="1400" i="1" dirty="0">
                <a:sym typeface="Symbol"/>
              </a:rPr>
              <a:t>26 dB</a:t>
            </a:r>
            <a:endParaRPr lang="en-US" sz="1400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1045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AM Receiver Frequency Response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1057275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6086476" y="1777586"/>
            <a:ext cx="9524" cy="3099215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43200" y="48768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793640" y="141228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/>
              <a:t>f</a:t>
            </a:r>
            <a:r>
              <a:rPr lang="en-US" i="1" baseline="-25000" dirty="0" err="1"/>
              <a:t>C</a:t>
            </a:r>
            <a:endParaRPr lang="en-US" i="1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2985195" y="3429001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/>
              <a:t>f</a:t>
            </a:r>
            <a:r>
              <a:rPr lang="en-US" sz="1400" i="1" baseline="-25000" dirty="0" err="1"/>
              <a:t>LAdj</a:t>
            </a:r>
            <a:r>
              <a:rPr lang="en-US" sz="1400" i="1" baseline="-25000" dirty="0"/>
              <a:t> </a:t>
            </a:r>
            <a:r>
              <a:rPr lang="en-US" sz="1400" i="1" dirty="0"/>
              <a:t>(</a:t>
            </a:r>
            <a:r>
              <a:rPr lang="en-US" sz="1400" i="1" dirty="0">
                <a:sym typeface="Symbol"/>
              </a:rPr>
              <a:t></a:t>
            </a:r>
            <a:r>
              <a:rPr lang="en-US" sz="1400" i="1" dirty="0"/>
              <a:t>10 kHz)</a:t>
            </a:r>
            <a:endParaRPr lang="en-US" sz="1400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7553067" y="243101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/>
              <a:t>f</a:t>
            </a:r>
            <a:r>
              <a:rPr lang="en-US" sz="1400" i="1" baseline="-25000" dirty="0" err="1"/>
              <a:t>UAlt</a:t>
            </a:r>
            <a:r>
              <a:rPr lang="en-US" sz="1400" i="1" baseline="-25000" dirty="0"/>
              <a:t> </a:t>
            </a:r>
            <a:r>
              <a:rPr lang="en-US" sz="1400" i="1" dirty="0"/>
              <a:t>(+20 kHz)</a:t>
            </a:r>
            <a:endParaRPr lang="en-US" sz="1400" i="1" dirty="0"/>
          </a:p>
        </p:txBody>
      </p:sp>
      <p:sp>
        <p:nvSpPr>
          <p:cNvPr id="31" name="Round Same Side Corner Rectangle 30"/>
          <p:cNvSpPr/>
          <p:nvPr/>
        </p:nvSpPr>
        <p:spPr>
          <a:xfrm>
            <a:off x="7593796" y="3105151"/>
            <a:ext cx="3074205" cy="1779275"/>
          </a:xfrm>
          <a:prstGeom prst="round2SameRect">
            <a:avLst/>
          </a:prstGeom>
          <a:solidFill>
            <a:srgbClr val="66FF66"/>
          </a:solidFill>
          <a:ln w="1270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 Same Side Corner Rectangle 31"/>
          <p:cNvSpPr/>
          <p:nvPr/>
        </p:nvSpPr>
        <p:spPr>
          <a:xfrm>
            <a:off x="4581526" y="4705350"/>
            <a:ext cx="1514475" cy="173210"/>
          </a:xfrm>
          <a:prstGeom prst="round2SameRect">
            <a:avLst/>
          </a:prstGeom>
          <a:solidFill>
            <a:srgbClr val="FF0000">
              <a:alpha val="50196"/>
            </a:srgbClr>
          </a:solidFill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717830" y="3832711"/>
            <a:ext cx="2304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/>
              <a:t>Adjacent-channel signal (</a:t>
            </a:r>
            <a:r>
              <a:rPr lang="en-US" sz="1600" b="1" i="1" dirty="0" err="1"/>
              <a:t>skywave</a:t>
            </a:r>
            <a:r>
              <a:rPr lang="en-US" sz="1600" b="1" i="1" dirty="0"/>
              <a:t>)</a:t>
            </a:r>
            <a:endParaRPr lang="en-US" sz="1600" b="1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8333625" y="2151009"/>
            <a:ext cx="2267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1" u="sng" dirty="0"/>
              <a:t>Alternate-channel signal (</a:t>
            </a:r>
            <a:r>
              <a:rPr lang="en-US" sz="1600" b="1" i="1" u="sng" dirty="0" err="1"/>
              <a:t>skywave</a:t>
            </a:r>
            <a:r>
              <a:rPr lang="en-US" sz="1600" b="1" i="1" u="sng" dirty="0"/>
              <a:t>)</a:t>
            </a:r>
            <a:endParaRPr lang="en-US" sz="1600" b="1" i="1" u="sng" dirty="0"/>
          </a:p>
        </p:txBody>
      </p:sp>
      <p:sp>
        <p:nvSpPr>
          <p:cNvPr id="61" name="Round Same Side Corner Rectangle 60"/>
          <p:cNvSpPr/>
          <p:nvPr/>
        </p:nvSpPr>
        <p:spPr>
          <a:xfrm>
            <a:off x="4598510" y="2507281"/>
            <a:ext cx="2995590" cy="2383315"/>
          </a:xfrm>
          <a:prstGeom prst="round2SameRect">
            <a:avLst/>
          </a:prstGeom>
          <a:noFill/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9153526" y="2428876"/>
            <a:ext cx="14875" cy="2451585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597599" y="3571876"/>
            <a:ext cx="2977" cy="1318415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9382126" y="2410318"/>
            <a:ext cx="143885" cy="69483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3771900" y="1163105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u="sng" dirty="0"/>
              <a:t>Suburban nighttime signal (2 mV/m) – Class B</a:t>
            </a:r>
            <a:endParaRPr lang="en-US" sz="1600" b="1" i="1" u="sng" dirty="0"/>
          </a:p>
        </p:txBody>
      </p:sp>
      <p:sp>
        <p:nvSpPr>
          <p:cNvPr id="84" name="Arc 83"/>
          <p:cNvSpPr/>
          <p:nvPr/>
        </p:nvSpPr>
        <p:spPr>
          <a:xfrm flipH="1">
            <a:off x="5883704" y="2516806"/>
            <a:ext cx="345645" cy="4341195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6435475" y="1903241"/>
            <a:ext cx="3803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33CC"/>
                </a:solidFill>
              </a:rPr>
              <a:t>Transmitted</a:t>
            </a: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en-US" sz="1400" b="1" dirty="0">
                <a:solidFill>
                  <a:srgbClr val="0033CC"/>
                </a:solidFill>
              </a:rPr>
              <a:t>spectrum (NRSC, </a:t>
            </a:r>
            <a:r>
              <a:rPr lang="en-US" sz="1400" b="1" baseline="-10000" dirty="0">
                <a:solidFill>
                  <a:srgbClr val="0033CC"/>
                </a:solidFill>
              </a:rPr>
              <a:t>~</a:t>
            </a:r>
            <a:r>
              <a:rPr lang="en-US" sz="1400" b="1" dirty="0">
                <a:solidFill>
                  <a:srgbClr val="0033CC"/>
                </a:solidFill>
              </a:rPr>
              <a:t>10 kHz)</a:t>
            </a:r>
            <a:endParaRPr lang="en-US" sz="1400" b="1" dirty="0">
              <a:solidFill>
                <a:srgbClr val="0033CC"/>
              </a:solidFill>
            </a:endParaRPr>
          </a:p>
        </p:txBody>
      </p:sp>
      <p:cxnSp>
        <p:nvCxnSpPr>
          <p:cNvPr id="87" name="Straight Arrow Connector 86"/>
          <p:cNvCxnSpPr/>
          <p:nvPr/>
        </p:nvCxnSpPr>
        <p:spPr>
          <a:xfrm flipH="1">
            <a:off x="7517598" y="2152650"/>
            <a:ext cx="311953" cy="518080"/>
          </a:xfrm>
          <a:prstGeom prst="straightConnector1">
            <a:avLst/>
          </a:prstGeom>
          <a:ln w="190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476375" y="2113400"/>
            <a:ext cx="48482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</a:rPr>
              <a:t>Adaptive AM receiver response (LSB rejected; </a:t>
            </a:r>
            <a:r>
              <a:rPr lang="en-US" sz="1400" b="1" baseline="-10000" dirty="0">
                <a:solidFill>
                  <a:schemeClr val="bg2"/>
                </a:solidFill>
              </a:rPr>
              <a:t>~</a:t>
            </a:r>
            <a:r>
              <a:rPr lang="en-US" sz="1400" b="1" dirty="0">
                <a:solidFill>
                  <a:schemeClr val="bg2"/>
                </a:solidFill>
              </a:rPr>
              <a:t>7 kHz on  USB)</a:t>
            </a:r>
          </a:p>
          <a:p>
            <a:r>
              <a:rPr lang="en-US" sz="1400" b="1" dirty="0">
                <a:solidFill>
                  <a:schemeClr val="bg2"/>
                </a:solidFill>
              </a:rPr>
              <a:t>    [SSB or VSB processing as needed]</a:t>
            </a:r>
            <a:endParaRPr lang="en-US" sz="1400" b="1" dirty="0">
              <a:solidFill>
                <a:schemeClr val="bg2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4192970" y="2353966"/>
            <a:ext cx="1743310" cy="748745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964370" y="3679396"/>
            <a:ext cx="614480" cy="4224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877300" y="2600326"/>
            <a:ext cx="266700" cy="1238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9"/>
          <p:cNvSpPr/>
          <p:nvPr/>
        </p:nvSpPr>
        <p:spPr>
          <a:xfrm>
            <a:off x="6802375" y="2516805"/>
            <a:ext cx="691290" cy="4751570"/>
          </a:xfrm>
          <a:prstGeom prst="arc">
            <a:avLst>
              <a:gd name="adj1" fmla="val 16200000"/>
              <a:gd name="adj2" fmla="val 0"/>
            </a:avLst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1524000" y="5310236"/>
            <a:ext cx="9144000" cy="14897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900" dirty="0">
                <a:solidFill>
                  <a:schemeClr val="bg2"/>
                </a:solidFill>
              </a:rPr>
              <a:t>Adaptive AM receivers can still reproduce most of the transmitted bandwidth!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900" dirty="0">
                <a:solidFill>
                  <a:schemeClr val="bg2"/>
                </a:solidFill>
              </a:rPr>
              <a:t>Bandwidth dynamically controlled by noise, adjacent- &amp; alternate-channel levels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900" dirty="0">
                <a:solidFill>
                  <a:schemeClr val="bg2"/>
                </a:solidFill>
              </a:rPr>
              <a:t>Aggressive DSP algorithms for optimized reception, adaptive noise reduction; e.g., asymmetric filtering, SSB/coherent techniques, interference cancellation</a:t>
            </a:r>
            <a:endParaRPr lang="en-US" sz="1900" dirty="0">
              <a:solidFill>
                <a:schemeClr val="bg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37909" y="1633185"/>
            <a:ext cx="806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 dB</a:t>
            </a:r>
            <a:endParaRPr lang="en-US" sz="1200" dirty="0"/>
          </a:p>
        </p:txBody>
      </p:sp>
      <p:cxnSp>
        <p:nvCxnSpPr>
          <p:cNvPr id="40" name="Straight Connector 39"/>
          <p:cNvCxnSpPr>
            <a:stCxn id="55" idx="2"/>
          </p:cNvCxnSpPr>
          <p:nvPr/>
        </p:nvCxnSpPr>
        <p:spPr>
          <a:xfrm flipV="1">
            <a:off x="6098440" y="1781176"/>
            <a:ext cx="416660" cy="4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036470" y="3488173"/>
            <a:ext cx="806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ym typeface="Symbol"/>
              </a:rPr>
              <a:t>18</a:t>
            </a:r>
            <a:r>
              <a:rPr lang="en-US" sz="1200" dirty="0"/>
              <a:t> dB</a:t>
            </a:r>
            <a:endParaRPr lang="en-US" sz="1200" dirty="0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4648268" y="3629026"/>
            <a:ext cx="1447732" cy="28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600575" y="4695825"/>
            <a:ext cx="129540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4619693" y="4705351"/>
            <a:ext cx="1447732" cy="28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048376" y="4564498"/>
            <a:ext cx="806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ym typeface="Symbol"/>
              </a:rPr>
              <a:t>46</a:t>
            </a:r>
            <a:r>
              <a:rPr lang="en-US" sz="1200" dirty="0"/>
              <a:t> dB</a:t>
            </a:r>
            <a:endParaRPr lang="en-US" sz="1200" dirty="0"/>
          </a:p>
        </p:txBody>
      </p:sp>
      <p:sp>
        <p:nvSpPr>
          <p:cNvPr id="69" name="Round Single Corner Rectangle 68"/>
          <p:cNvSpPr/>
          <p:nvPr/>
        </p:nvSpPr>
        <p:spPr>
          <a:xfrm flipH="1">
            <a:off x="3038475" y="4171951"/>
            <a:ext cx="1533525" cy="714375"/>
          </a:xfrm>
          <a:prstGeom prst="round1Rect">
            <a:avLst/>
          </a:prstGeom>
          <a:solidFill>
            <a:srgbClr val="FF0000">
              <a:alpha val="50196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3072141" y="4092936"/>
            <a:ext cx="345645" cy="19202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981200" y="4953001"/>
            <a:ext cx="363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C00000"/>
                </a:solidFill>
              </a:rPr>
              <a:t>Overlapping sideband suppressed 20 dB</a:t>
            </a:r>
            <a:endParaRPr lang="en-US" sz="1600" b="1" i="1" dirty="0">
              <a:solidFill>
                <a:srgbClr val="C00000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5010151" y="4733925"/>
            <a:ext cx="238125" cy="32385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6082023" y="4371975"/>
            <a:ext cx="4452" cy="504332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096001" y="4259698"/>
            <a:ext cx="916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ym typeface="Symbol"/>
              </a:rPr>
              <a:t>Co: 38</a:t>
            </a:r>
            <a:r>
              <a:rPr lang="en-US" sz="1200" dirty="0"/>
              <a:t> dB</a:t>
            </a:r>
            <a:endParaRPr lang="en-US" sz="1200" dirty="0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4629218" y="4733926"/>
            <a:ext cx="2945538" cy="282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677151" y="4612123"/>
            <a:ext cx="916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  <a:sym typeface="Symbol"/>
              </a:rPr>
              <a:t>Co: 48</a:t>
            </a:r>
            <a:r>
              <a:rPr lang="en-US" sz="1200" dirty="0">
                <a:solidFill>
                  <a:schemeClr val="bg2"/>
                </a:solidFill>
              </a:rPr>
              <a:t> dB</a:t>
            </a:r>
            <a:endParaRPr lang="en-US" sz="1200" dirty="0">
              <a:solidFill>
                <a:schemeClr val="bg2"/>
              </a:solidFill>
            </a:endParaRPr>
          </a:p>
        </p:txBody>
      </p:sp>
      <p:sp>
        <p:nvSpPr>
          <p:cNvPr id="47" name="Round Same Side Corner Rectangle 46"/>
          <p:cNvSpPr/>
          <p:nvPr/>
        </p:nvSpPr>
        <p:spPr>
          <a:xfrm>
            <a:off x="4617408" y="4743450"/>
            <a:ext cx="2957185" cy="133350"/>
          </a:xfrm>
          <a:prstGeom prst="round2SameRect">
            <a:avLst/>
          </a:prstGeom>
          <a:solidFill>
            <a:srgbClr val="6699FF">
              <a:alpha val="50196"/>
            </a:srgbClr>
          </a:solidFill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7375028" y="4831005"/>
            <a:ext cx="666750" cy="476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705474" y="4943477"/>
            <a:ext cx="2266952" cy="30777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Co-Channel Carrier: </a:t>
            </a:r>
            <a:r>
              <a:rPr lang="en-US" sz="1400" i="1" dirty="0">
                <a:sym typeface="Symbol"/>
              </a:rPr>
              <a:t>38 dB</a:t>
            </a:r>
            <a:endParaRPr lang="en-US" sz="1400" i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876" y="0"/>
            <a:ext cx="7820025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Typical Advanced Receiver Architecture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300" y="4657726"/>
            <a:ext cx="9029700" cy="2011363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High-gain, noise-limiting, low-noise Front-End stages (AM &amp; FM)</a:t>
            </a:r>
          </a:p>
          <a:p>
            <a:r>
              <a:rPr lang="en-US" sz="2400" b="1" dirty="0"/>
              <a:t>Low-IF or Dual-Conversion adaptive-bandwidth architecture</a:t>
            </a:r>
          </a:p>
          <a:p>
            <a:r>
              <a:rPr lang="en-US" sz="2400" b="1" dirty="0"/>
              <a:t>DSP-based RF/detection adaptive signal processing</a:t>
            </a:r>
          </a:p>
          <a:p>
            <a:r>
              <a:rPr lang="en-US" sz="2400" b="1" dirty="0"/>
              <a:t>Optional DSP RF/audio signal optimization device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076450" y="1038225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438400" y="1600200"/>
            <a:ext cx="952500" cy="6477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05251" y="1600200"/>
            <a:ext cx="962025" cy="6477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38400" y="3429000"/>
            <a:ext cx="952500" cy="647700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05251" y="3429000"/>
            <a:ext cx="962025" cy="647700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28876" y="2514600"/>
            <a:ext cx="962025" cy="647700"/>
          </a:xfrm>
          <a:prstGeom prst="rect">
            <a:avLst/>
          </a:prstGeom>
          <a:solidFill>
            <a:srgbClr val="99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14776" y="2514601"/>
            <a:ext cx="962025" cy="645319"/>
          </a:xfrm>
          <a:prstGeom prst="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91128" y="1612107"/>
            <a:ext cx="962025" cy="647700"/>
          </a:xfrm>
          <a:prstGeom prst="rect">
            <a:avLst/>
          </a:prstGeom>
          <a:solidFill>
            <a:srgbClr val="FF7C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5400000">
            <a:off x="7617619" y="2045508"/>
            <a:ext cx="962025" cy="70008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957388" y="1443039"/>
            <a:ext cx="1" cy="485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1"/>
          </p:cNvCxnSpPr>
          <p:nvPr/>
        </p:nvCxnSpPr>
        <p:spPr>
          <a:xfrm>
            <a:off x="1947864" y="1924050"/>
            <a:ext cx="49053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7" idx="1"/>
          </p:cNvCxnSpPr>
          <p:nvPr/>
        </p:nvCxnSpPr>
        <p:spPr>
          <a:xfrm>
            <a:off x="1938338" y="3752850"/>
            <a:ext cx="50006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947864" y="3276600"/>
            <a:ext cx="1" cy="485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Isosceles Triangle 28"/>
          <p:cNvSpPr/>
          <p:nvPr/>
        </p:nvSpPr>
        <p:spPr>
          <a:xfrm flipV="1">
            <a:off x="1847851" y="1438275"/>
            <a:ext cx="219075" cy="18573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 flipV="1">
            <a:off x="1838326" y="3267077"/>
            <a:ext cx="219075" cy="18573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490785" y="3443615"/>
            <a:ext cx="9477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AM RF</a:t>
            </a:r>
          </a:p>
          <a:p>
            <a:pPr algn="ctr"/>
            <a:r>
              <a:rPr lang="en-US" sz="1400" dirty="0">
                <a:solidFill>
                  <a:schemeClr val="bg2"/>
                </a:solidFill>
              </a:rPr>
              <a:t>Front End</a:t>
            </a:r>
            <a:endParaRPr lang="en-US" sz="1400" dirty="0">
              <a:solidFill>
                <a:schemeClr val="bg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33624" y="1633539"/>
            <a:ext cx="1166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FM RF Front End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2409826" y="2552702"/>
            <a:ext cx="995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Noise Limiting</a:t>
            </a:r>
            <a:endParaRPr lang="en-US" sz="1600" dirty="0"/>
          </a:p>
        </p:txBody>
      </p:sp>
      <p:cxnSp>
        <p:nvCxnSpPr>
          <p:cNvPr id="35" name="Straight Arrow Connector 34"/>
          <p:cNvCxnSpPr>
            <a:stCxn id="9" idx="0"/>
            <a:endCxn id="5" idx="2"/>
          </p:cNvCxnSpPr>
          <p:nvPr/>
        </p:nvCxnSpPr>
        <p:spPr>
          <a:xfrm flipV="1">
            <a:off x="2909888" y="2247900"/>
            <a:ext cx="4762" cy="2667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2909888" y="3162300"/>
            <a:ext cx="4762" cy="2667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386138" y="2050243"/>
            <a:ext cx="226219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7110414" y="1719261"/>
            <a:ext cx="457200" cy="1333499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600450" y="2717020"/>
            <a:ext cx="31908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162550" y="3429000"/>
            <a:ext cx="1081090" cy="6477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767138" y="2571750"/>
            <a:ext cx="1276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Local </a:t>
            </a:r>
            <a:r>
              <a:rPr lang="en-US" sz="1400" dirty="0" err="1">
                <a:solidFill>
                  <a:schemeClr val="bg2"/>
                </a:solidFill>
              </a:rPr>
              <a:t>Osc</a:t>
            </a:r>
            <a:r>
              <a:rPr lang="en-US" sz="1400" dirty="0">
                <a:solidFill>
                  <a:schemeClr val="bg2"/>
                </a:solidFill>
              </a:rPr>
              <a:t>. Synthesizer</a:t>
            </a:r>
            <a:endParaRPr lang="en-US" sz="1400" dirty="0">
              <a:solidFill>
                <a:schemeClr val="bg2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3605214" y="2043113"/>
            <a:ext cx="2381" cy="6786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600450" y="2947998"/>
            <a:ext cx="31908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607594" y="2938461"/>
            <a:ext cx="4762" cy="7048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3393282" y="3636183"/>
            <a:ext cx="226219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3405188" y="1807370"/>
            <a:ext cx="500062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4869656" y="2102644"/>
            <a:ext cx="166688" cy="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4881564" y="1943100"/>
            <a:ext cx="319087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4405313" y="3148014"/>
            <a:ext cx="0" cy="2809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3405188" y="3831433"/>
            <a:ext cx="500062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4374356" y="2238375"/>
            <a:ext cx="2382" cy="271463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V="1">
            <a:off x="8443914" y="2138363"/>
            <a:ext cx="200025" cy="476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3807616" y="1666872"/>
            <a:ext cx="1162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Quadrature</a:t>
            </a:r>
            <a:r>
              <a:rPr lang="en-US" sz="1400" dirty="0"/>
              <a:t> FM Mixer</a:t>
            </a:r>
            <a:endParaRPr lang="en-US" sz="14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776662" y="3505198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chemeClr val="bg2"/>
                </a:solidFill>
              </a:rPr>
              <a:t>Quadrature</a:t>
            </a:r>
            <a:r>
              <a:rPr lang="en-US" sz="1400" dirty="0">
                <a:solidFill>
                  <a:schemeClr val="bg2"/>
                </a:solidFill>
              </a:rPr>
              <a:t> AM Mixer</a:t>
            </a:r>
            <a:endParaRPr lang="en-US" sz="1400" dirty="0">
              <a:solidFill>
                <a:schemeClr val="bg2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5100639" y="1671643"/>
            <a:ext cx="1152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I-Ch. Low-IF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1" name="Trapezoid 120"/>
          <p:cNvSpPr/>
          <p:nvPr/>
        </p:nvSpPr>
        <p:spPr>
          <a:xfrm rot="5400000">
            <a:off x="6284118" y="1719262"/>
            <a:ext cx="676275" cy="471488"/>
          </a:xfrm>
          <a:prstGeom prst="trapezoid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5181601" y="2509838"/>
            <a:ext cx="962025" cy="647700"/>
          </a:xfrm>
          <a:prstGeom prst="rect">
            <a:avLst/>
          </a:prstGeom>
          <a:solidFill>
            <a:srgbClr val="FF7C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5091116" y="2566993"/>
            <a:ext cx="1152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Q-Ch. Low-IF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38" name="Straight Arrow Connector 137"/>
          <p:cNvCxnSpPr/>
          <p:nvPr/>
        </p:nvCxnSpPr>
        <p:spPr>
          <a:xfrm flipV="1">
            <a:off x="6141245" y="1957389"/>
            <a:ext cx="254793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 flipV="1">
            <a:off x="6148389" y="2838450"/>
            <a:ext cx="254793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V="1">
            <a:off x="6848477" y="1966913"/>
            <a:ext cx="254793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>
            <a:off x="5024438" y="2683670"/>
            <a:ext cx="161924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>
            <a:off x="7572376" y="2359825"/>
            <a:ext cx="180975" cy="237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V="1">
            <a:off x="6867527" y="2850358"/>
            <a:ext cx="254793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5031583" y="2090738"/>
            <a:ext cx="2381" cy="5905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5036347" y="2997994"/>
            <a:ext cx="2381" cy="5905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flipV="1">
            <a:off x="4881562" y="3583781"/>
            <a:ext cx="166688" cy="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>
            <a:off x="5026820" y="2990851"/>
            <a:ext cx="161924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rapezoid 151"/>
          <p:cNvSpPr/>
          <p:nvPr/>
        </p:nvSpPr>
        <p:spPr>
          <a:xfrm rot="5400000">
            <a:off x="6291262" y="2600328"/>
            <a:ext cx="676275" cy="471488"/>
          </a:xfrm>
          <a:prstGeom prst="trapezoid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TextBox 152"/>
          <p:cNvSpPr txBox="1"/>
          <p:nvPr/>
        </p:nvSpPr>
        <p:spPr>
          <a:xfrm>
            <a:off x="6362700" y="1797844"/>
            <a:ext cx="619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ADC</a:t>
            </a:r>
            <a:endParaRPr lang="en-US" sz="1400" dirty="0"/>
          </a:p>
        </p:txBody>
      </p:sp>
      <p:sp>
        <p:nvSpPr>
          <p:cNvPr id="154" name="TextBox 153"/>
          <p:cNvSpPr txBox="1"/>
          <p:nvPr/>
        </p:nvSpPr>
        <p:spPr>
          <a:xfrm>
            <a:off x="6372225" y="2674144"/>
            <a:ext cx="628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ADC</a:t>
            </a:r>
            <a:endParaRPr lang="en-US" sz="1400" dirty="0"/>
          </a:p>
        </p:txBody>
      </p:sp>
      <p:sp>
        <p:nvSpPr>
          <p:cNvPr id="156" name="Trapezoid 155"/>
          <p:cNvSpPr/>
          <p:nvPr/>
        </p:nvSpPr>
        <p:spPr>
          <a:xfrm rot="5400000">
            <a:off x="8573697" y="1970489"/>
            <a:ext cx="454817" cy="333377"/>
          </a:xfrm>
          <a:prstGeom prst="trapezoid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TextBox 157"/>
          <p:cNvSpPr txBox="1"/>
          <p:nvPr/>
        </p:nvSpPr>
        <p:spPr>
          <a:xfrm>
            <a:off x="6991351" y="2209801"/>
            <a:ext cx="719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DSP</a:t>
            </a:r>
            <a:endParaRPr lang="en-US" sz="1400" dirty="0"/>
          </a:p>
        </p:txBody>
      </p:sp>
      <p:sp>
        <p:nvSpPr>
          <p:cNvPr id="159" name="TextBox 158"/>
          <p:cNvSpPr txBox="1"/>
          <p:nvPr/>
        </p:nvSpPr>
        <p:spPr>
          <a:xfrm>
            <a:off x="7700961" y="2024060"/>
            <a:ext cx="8096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External DSP</a:t>
            </a:r>
          </a:p>
          <a:p>
            <a:pPr algn="ctr"/>
            <a:r>
              <a:rPr lang="en-US" sz="1050" dirty="0"/>
              <a:t>(Optional)</a:t>
            </a:r>
            <a:endParaRPr lang="en-US" sz="1050" dirty="0"/>
          </a:p>
        </p:txBody>
      </p:sp>
      <p:sp>
        <p:nvSpPr>
          <p:cNvPr id="165" name="Trapezoid 164"/>
          <p:cNvSpPr/>
          <p:nvPr/>
        </p:nvSpPr>
        <p:spPr>
          <a:xfrm rot="5400000">
            <a:off x="8578461" y="2532461"/>
            <a:ext cx="454817" cy="333377"/>
          </a:xfrm>
          <a:prstGeom prst="trapezoid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Isosceles Triangle 165"/>
          <p:cNvSpPr/>
          <p:nvPr/>
        </p:nvSpPr>
        <p:spPr>
          <a:xfrm rot="5400000">
            <a:off x="9129714" y="1990729"/>
            <a:ext cx="347662" cy="295275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7" name="Isosceles Triangle 166"/>
          <p:cNvSpPr/>
          <p:nvPr/>
        </p:nvSpPr>
        <p:spPr>
          <a:xfrm rot="5400000">
            <a:off x="9134477" y="2533652"/>
            <a:ext cx="347662" cy="295275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9625015" y="1990729"/>
            <a:ext cx="76200" cy="2809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Trapezoid 169"/>
          <p:cNvSpPr/>
          <p:nvPr/>
        </p:nvSpPr>
        <p:spPr>
          <a:xfrm rot="16200000">
            <a:off x="9645252" y="2065737"/>
            <a:ext cx="250032" cy="138114"/>
          </a:xfrm>
          <a:prstGeom prst="trapezoid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9620250" y="2538414"/>
            <a:ext cx="76200" cy="2809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rapezoid 171"/>
          <p:cNvSpPr/>
          <p:nvPr/>
        </p:nvSpPr>
        <p:spPr>
          <a:xfrm rot="16200000">
            <a:off x="9645252" y="2608659"/>
            <a:ext cx="250032" cy="138114"/>
          </a:xfrm>
          <a:prstGeom prst="trapezoid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Arrow Connector 173"/>
          <p:cNvCxnSpPr/>
          <p:nvPr/>
        </p:nvCxnSpPr>
        <p:spPr>
          <a:xfrm flipV="1">
            <a:off x="8448676" y="2695575"/>
            <a:ext cx="200025" cy="476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flipV="1">
            <a:off x="8963026" y="2143125"/>
            <a:ext cx="200025" cy="476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/>
          <p:nvPr/>
        </p:nvCxnSpPr>
        <p:spPr>
          <a:xfrm flipV="1">
            <a:off x="8977314" y="2686050"/>
            <a:ext cx="200025" cy="476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/>
          <p:nvPr/>
        </p:nvCxnSpPr>
        <p:spPr>
          <a:xfrm flipV="1">
            <a:off x="9439276" y="2138363"/>
            <a:ext cx="200025" cy="476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/>
          <p:nvPr/>
        </p:nvCxnSpPr>
        <p:spPr>
          <a:xfrm flipV="1">
            <a:off x="9429751" y="2681288"/>
            <a:ext cx="200025" cy="476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8472489" y="1995488"/>
            <a:ext cx="6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2"/>
                </a:solidFill>
              </a:rPr>
              <a:t>DAC</a:t>
            </a:r>
            <a:endParaRPr lang="en-US" sz="1200" dirty="0">
              <a:solidFill>
                <a:schemeClr val="bg2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8467726" y="2557463"/>
            <a:ext cx="6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2"/>
                </a:solidFill>
              </a:rPr>
              <a:t>DAC</a:t>
            </a:r>
            <a:endParaRPr lang="en-US" sz="1200" dirty="0">
              <a:solidFill>
                <a:schemeClr val="bg2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9010651" y="2024064"/>
            <a:ext cx="5429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Amp</a:t>
            </a:r>
            <a:endParaRPr lang="en-US" sz="800" dirty="0"/>
          </a:p>
        </p:txBody>
      </p:sp>
      <p:sp>
        <p:nvSpPr>
          <p:cNvPr id="182" name="TextBox 181"/>
          <p:cNvSpPr txBox="1"/>
          <p:nvPr/>
        </p:nvSpPr>
        <p:spPr>
          <a:xfrm>
            <a:off x="9015414" y="2571752"/>
            <a:ext cx="5429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Amp</a:t>
            </a:r>
            <a:endParaRPr lang="en-US" sz="800" dirty="0"/>
          </a:p>
        </p:txBody>
      </p:sp>
      <p:sp>
        <p:nvSpPr>
          <p:cNvPr id="183" name="TextBox 182"/>
          <p:cNvSpPr txBox="1"/>
          <p:nvPr/>
        </p:nvSpPr>
        <p:spPr>
          <a:xfrm>
            <a:off x="5262562" y="3490907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Contrl</a:t>
            </a:r>
            <a:r>
              <a:rPr lang="en-US" sz="1400" dirty="0"/>
              <a:t> Logic</a:t>
            </a:r>
            <a:endParaRPr lang="en-US" sz="1400" dirty="0"/>
          </a:p>
        </p:txBody>
      </p:sp>
      <p:sp>
        <p:nvSpPr>
          <p:cNvPr id="184" name="Rectangle 183"/>
          <p:cNvSpPr/>
          <p:nvPr/>
        </p:nvSpPr>
        <p:spPr>
          <a:xfrm>
            <a:off x="2295526" y="1419225"/>
            <a:ext cx="5343525" cy="283845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TextBox 184"/>
          <p:cNvSpPr txBox="1"/>
          <p:nvPr/>
        </p:nvSpPr>
        <p:spPr>
          <a:xfrm>
            <a:off x="5876926" y="3943350"/>
            <a:ext cx="22193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Advanced chip</a:t>
            </a:r>
            <a:endParaRPr lang="en-US" sz="1600" b="1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3638" y="3157539"/>
            <a:ext cx="7324725" cy="35337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61926"/>
            <a:ext cx="8229600" cy="1011237"/>
          </a:xfrm>
        </p:spPr>
        <p:txBody>
          <a:bodyPr>
            <a:normAutofit/>
          </a:bodyPr>
          <a:lstStyle/>
          <a:p>
            <a:r>
              <a:rPr lang="en-US" b="1" dirty="0"/>
              <a:t>Receiver Noise Rejection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52525"/>
            <a:ext cx="8229600" cy="1885950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/>
              <a:t>Multi-stage noise limiting (re Motorola CQUAM chips </a:t>
            </a:r>
            <a:r>
              <a:rPr lang="en-US" sz="2800" b="1" baseline="-10000" dirty="0"/>
              <a:t>~</a:t>
            </a:r>
            <a:r>
              <a:rPr lang="en-US" sz="2800" b="1" dirty="0"/>
              <a:t>1995)</a:t>
            </a:r>
          </a:p>
          <a:p>
            <a:pPr lvl="1"/>
            <a:r>
              <a:rPr lang="en-US" sz="2400" b="1" dirty="0"/>
              <a:t>Antenna input/RF front-end </a:t>
            </a:r>
            <a:r>
              <a:rPr lang="en-US" sz="2400" dirty="0"/>
              <a:t>(fast clamp, PIN diode)</a:t>
            </a:r>
          </a:p>
          <a:p>
            <a:pPr lvl="1"/>
            <a:r>
              <a:rPr lang="en-US" sz="2400" b="1" dirty="0"/>
              <a:t>Mixer output </a:t>
            </a:r>
            <a:r>
              <a:rPr lang="en-US" sz="2400" dirty="0"/>
              <a:t>(triggered blanker)</a:t>
            </a:r>
          </a:p>
          <a:p>
            <a:pPr lvl="1"/>
            <a:r>
              <a:rPr lang="en-US" sz="2400" b="1" dirty="0"/>
              <a:t>IF output/Detector input </a:t>
            </a:r>
            <a:r>
              <a:rPr lang="en-US" sz="2400" dirty="0"/>
              <a:t>(delayed blanker)</a:t>
            </a:r>
          </a:p>
          <a:p>
            <a:pPr lvl="1"/>
            <a:r>
              <a:rPr lang="en-US" sz="2400" b="1" dirty="0"/>
              <a:t>Audio output </a:t>
            </a:r>
            <a:r>
              <a:rPr lang="en-US" sz="2400" dirty="0"/>
              <a:t>(delayed sample-&amp;-hold)</a:t>
            </a:r>
          </a:p>
          <a:p>
            <a:pPr lvl="1"/>
            <a:r>
              <a:rPr lang="en-US" sz="2400" b="1" dirty="0"/>
              <a:t>Variable 10-kHz notch filter</a:t>
            </a:r>
          </a:p>
          <a:p>
            <a:pPr lvl="1"/>
            <a:endParaRPr lang="en-US" sz="2400" b="1" dirty="0"/>
          </a:p>
          <a:p>
            <a:pPr lvl="1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1085850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924176" y="4276724"/>
            <a:ext cx="171449" cy="1809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29301" y="4343399"/>
            <a:ext cx="171449" cy="1809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48501" y="3886199"/>
            <a:ext cx="171449" cy="1809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810500" y="3724276"/>
            <a:ext cx="552450" cy="51434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601075" y="3724275"/>
            <a:ext cx="571500" cy="5619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619501" y="3905249"/>
            <a:ext cx="171449" cy="1809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266" y="334476"/>
            <a:ext cx="8353426" cy="708513"/>
          </a:xfrm>
        </p:spPr>
        <p:txBody>
          <a:bodyPr>
            <a:noAutofit/>
          </a:bodyPr>
          <a:lstStyle/>
          <a:p>
            <a:r>
              <a:rPr lang="en-US" sz="2000" b="1" dirty="0"/>
              <a:t>DSP Techniques for Receiver Noise Rejection in </a:t>
            </a:r>
            <a:r>
              <a:rPr lang="en-US" sz="2000" b="1" dirty="0" err="1"/>
              <a:t>Kintronic</a:t>
            </a:r>
            <a:r>
              <a:rPr lang="en-US" sz="2000" b="1" dirty="0"/>
              <a:t> Labs Receiver Under Development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1638" y="1104900"/>
            <a:ext cx="8996363" cy="5562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 smtClean="0"/>
              <a:t>Signal delay with look-ahead processing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99"/>
                </a:solidFill>
              </a:rPr>
              <a:t>Memory storage for signal averaging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Adaptive limiting &amp; blanking (with delays)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99"/>
                </a:solidFill>
              </a:rPr>
              <a:t>SSB/VSB processing for adjacent-channel interference (ACI)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Asymmetric sideband filtering for ACI rejection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99"/>
                </a:solidFill>
              </a:rPr>
              <a:t>Dynamic front-end AGC &amp; Antenna tuning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Fast, dynamic spectral measurements (</a:t>
            </a:r>
            <a:r>
              <a:rPr lang="en-US" b="1" dirty="0" err="1" smtClean="0"/>
              <a:t>L</a:t>
            </a:r>
            <a:r>
              <a:rPr lang="en-US" b="1" baseline="-25000" dirty="0" err="1" smtClean="0"/>
              <a:t>Alt</a:t>
            </a:r>
            <a:r>
              <a:rPr lang="en-US" b="1" dirty="0" smtClean="0"/>
              <a:t>, </a:t>
            </a:r>
            <a:r>
              <a:rPr lang="en-US" b="1" dirty="0" err="1" smtClean="0"/>
              <a:t>L</a:t>
            </a:r>
            <a:r>
              <a:rPr lang="en-US" b="1" baseline="-25000" dirty="0" err="1" smtClean="0"/>
              <a:t>Adj</a:t>
            </a:r>
            <a:r>
              <a:rPr lang="en-US" b="1" dirty="0" smtClean="0"/>
              <a:t>, On, </a:t>
            </a:r>
            <a:r>
              <a:rPr lang="en-US" b="1" dirty="0" err="1" smtClean="0"/>
              <a:t>U</a:t>
            </a:r>
            <a:r>
              <a:rPr lang="en-US" b="1" baseline="-25000" dirty="0" err="1" smtClean="0"/>
              <a:t>Adj</a:t>
            </a:r>
            <a:r>
              <a:rPr lang="en-US" b="1" dirty="0" smtClean="0"/>
              <a:t>, </a:t>
            </a:r>
            <a:r>
              <a:rPr lang="en-US" b="1" dirty="0" err="1" smtClean="0"/>
              <a:t>U</a:t>
            </a:r>
            <a:r>
              <a:rPr lang="en-US" b="1" baseline="-25000" dirty="0" err="1" smtClean="0"/>
              <a:t>Alt</a:t>
            </a:r>
            <a:r>
              <a:rPr lang="en-US" b="1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99"/>
                </a:solidFill>
              </a:rPr>
              <a:t>Dynamic audio noise reduction/expansion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Fast noise-floor assessment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99"/>
                </a:solidFill>
              </a:rPr>
              <a:t>CQUAM stereo separation correction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Program-dependent bandwidth control (tailored for nighttime)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99"/>
                </a:solidFill>
              </a:rPr>
              <a:t>Synchronous detection for lower distortion &amp; selective fading</a:t>
            </a:r>
          </a:p>
          <a:p>
            <a:pPr lvl="1">
              <a:lnSpc>
                <a:spcPct val="120000"/>
              </a:lnSpc>
            </a:pP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095500" y="981075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4943475" y="1257300"/>
            <a:ext cx="2533650" cy="2305050"/>
          </a:xfrm>
          <a:prstGeom prst="ellipse">
            <a:avLst/>
          </a:prstGeom>
          <a:gradFill flip="none" rotWithShape="1">
            <a:gsLst>
              <a:gs pos="0">
                <a:srgbClr val="0066FF">
                  <a:tint val="66000"/>
                  <a:satMod val="160000"/>
                </a:srgbClr>
              </a:gs>
              <a:gs pos="50000">
                <a:srgbClr val="0066FF">
                  <a:tint val="66000"/>
                  <a:satMod val="160000"/>
                </a:srgbClr>
              </a:gs>
              <a:gs pos="50000">
                <a:srgbClr val="0066FF">
                  <a:tint val="44500"/>
                  <a:satMod val="160000"/>
                </a:srgbClr>
              </a:gs>
              <a:gs pos="100000">
                <a:srgbClr val="0066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9226" y="-1"/>
            <a:ext cx="8296274" cy="1209675"/>
          </a:xfrm>
        </p:spPr>
        <p:txBody>
          <a:bodyPr>
            <a:normAutofit fontScale="90000"/>
          </a:bodyPr>
          <a:lstStyle/>
          <a:p>
            <a:r>
              <a:rPr lang="en-US" sz="3800" b="1" dirty="0"/>
              <a:t>Synchronous AM Boosters for Null Fill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175" y="4143376"/>
            <a:ext cx="8629650" cy="2362200"/>
          </a:xfrm>
          <a:ln w="19050"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r>
              <a:rPr lang="en-US" sz="2400" b="1" dirty="0"/>
              <a:t>Low-power, low-cost synchronous boosters can provide useful fill-ins for covering populated areas lying in pattern nulls.</a:t>
            </a:r>
          </a:p>
          <a:p>
            <a:r>
              <a:rPr lang="en-US" sz="2400" b="1" dirty="0"/>
              <a:t>Boosters can be used daytime and/or nighttime as needed.</a:t>
            </a:r>
          </a:p>
          <a:p>
            <a:r>
              <a:rPr lang="en-US" sz="2400" b="1" dirty="0"/>
              <a:t>Coverage of outlying suburbs can be greatly improved.</a:t>
            </a:r>
          </a:p>
          <a:p>
            <a:r>
              <a:rPr lang="en-US" sz="2400" b="1" dirty="0"/>
              <a:t>Allocations can generally be handled under existing rules.</a:t>
            </a:r>
            <a:endParaRPr lang="en-US" sz="2400" b="1" dirty="0"/>
          </a:p>
        </p:txBody>
      </p:sp>
      <p:sp>
        <p:nvSpPr>
          <p:cNvPr id="4" name="Arc 3"/>
          <p:cNvSpPr/>
          <p:nvPr/>
        </p:nvSpPr>
        <p:spPr>
          <a:xfrm flipH="1">
            <a:off x="4400549" y="1409701"/>
            <a:ext cx="3200401" cy="2019300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c 4"/>
          <p:cNvSpPr/>
          <p:nvPr/>
        </p:nvSpPr>
        <p:spPr>
          <a:xfrm>
            <a:off x="5229226" y="1409700"/>
            <a:ext cx="1466849" cy="981074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/>
          <p:cNvSpPr/>
          <p:nvPr/>
        </p:nvSpPr>
        <p:spPr>
          <a:xfrm rot="5400000">
            <a:off x="5753100" y="1485905"/>
            <a:ext cx="1057274" cy="828675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c 6"/>
          <p:cNvSpPr/>
          <p:nvPr/>
        </p:nvSpPr>
        <p:spPr>
          <a:xfrm flipH="1" flipV="1">
            <a:off x="4400549" y="1381124"/>
            <a:ext cx="3105151" cy="2076450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 flipV="1">
            <a:off x="5210175" y="2438399"/>
            <a:ext cx="1466850" cy="1019176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c 8"/>
          <p:cNvSpPr/>
          <p:nvPr/>
        </p:nvSpPr>
        <p:spPr>
          <a:xfrm rot="16200000" flipV="1">
            <a:off x="5748339" y="2576515"/>
            <a:ext cx="1076323" cy="781050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057400" y="1085850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591300" y="2133601"/>
            <a:ext cx="628650" cy="61912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019301" y="1514475"/>
            <a:ext cx="2676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Typical </a:t>
            </a:r>
            <a:r>
              <a:rPr lang="en-US" sz="1600" b="1" dirty="0" err="1"/>
              <a:t>cardioid</a:t>
            </a:r>
            <a:r>
              <a:rPr lang="en-US" sz="1600" b="1" dirty="0"/>
              <a:t> pattern</a:t>
            </a:r>
            <a:endParaRPr lang="en-US" sz="16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762376" y="1790701"/>
            <a:ext cx="752475" cy="21907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86601" y="1533526"/>
            <a:ext cx="2219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Synchronous booster fill-in area</a:t>
            </a:r>
            <a:endParaRPr lang="en-US" sz="1600" b="1" dirty="0"/>
          </a:p>
        </p:txBody>
      </p:sp>
      <p:cxnSp>
        <p:nvCxnSpPr>
          <p:cNvPr id="18" name="Straight Arrow Connector 17"/>
          <p:cNvCxnSpPr>
            <a:endCxn id="12" idx="6"/>
          </p:cNvCxnSpPr>
          <p:nvPr/>
        </p:nvCxnSpPr>
        <p:spPr>
          <a:xfrm flipH="1">
            <a:off x="7219950" y="2047875"/>
            <a:ext cx="838200" cy="3952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47474" y="76201"/>
            <a:ext cx="5125453" cy="1143000"/>
          </a:xfrm>
        </p:spPr>
        <p:txBody>
          <a:bodyPr/>
          <a:lstStyle/>
          <a:p>
            <a:r>
              <a:rPr lang="en-US" b="1" dirty="0">
                <a:latin typeface="Calibri" pitchFamily="34" charset="0"/>
              </a:rPr>
              <a:t>What are the Potential Benefits to AM?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57300"/>
            <a:ext cx="9144000" cy="4114800"/>
          </a:xfrm>
        </p:spPr>
        <p:txBody>
          <a:bodyPr/>
          <a:lstStyle/>
          <a:p>
            <a:pPr>
              <a:buClr>
                <a:schemeClr val="hlink"/>
              </a:buClr>
            </a:pPr>
            <a:r>
              <a:rPr lang="en-US" sz="3000" dirty="0">
                <a:latin typeface="Calibri" pitchFamily="34" charset="0"/>
              </a:rPr>
              <a:t>Elimination of co-channel carrier beats and beat-modulated audio </a:t>
            </a:r>
            <a:r>
              <a:rPr lang="en-US" sz="3000" dirty="0" err="1">
                <a:latin typeface="Calibri" pitchFamily="34" charset="0"/>
              </a:rPr>
              <a:t>intermodulation</a:t>
            </a:r>
            <a:r>
              <a:rPr lang="en-US" sz="3000" dirty="0">
                <a:latin typeface="Calibri" pitchFamily="34" charset="0"/>
              </a:rPr>
              <a:t> effects.</a:t>
            </a:r>
          </a:p>
          <a:p>
            <a:pPr>
              <a:buClr>
                <a:schemeClr val="hlink"/>
              </a:buClr>
            </a:pPr>
            <a:r>
              <a:rPr lang="en-US" sz="3000" dirty="0">
                <a:solidFill>
                  <a:schemeClr val="tx2"/>
                </a:solidFill>
                <a:latin typeface="Calibri" pitchFamily="34" charset="0"/>
              </a:rPr>
              <a:t>Because AM radio coverage is intrinsically interference-limited, by reducing the co-channel beats we can enlarge the useful coverage area!</a:t>
            </a:r>
            <a:endParaRPr lang="en-US" sz="3000" dirty="0">
              <a:latin typeface="Calibri" pitchFamily="34" charset="0"/>
            </a:endParaRPr>
          </a:p>
          <a:p>
            <a:pPr>
              <a:buClr>
                <a:schemeClr val="hlink"/>
              </a:buClr>
            </a:pPr>
            <a:r>
              <a:rPr lang="en-US" sz="3000" dirty="0">
                <a:solidFill>
                  <a:schemeClr val="accent2"/>
                </a:solidFill>
                <a:latin typeface="Calibri" pitchFamily="34" charset="0"/>
              </a:rPr>
              <a:t>Since the carrier is statistically stationary and </a:t>
            </a:r>
            <a:r>
              <a:rPr lang="en-US" sz="3000" baseline="-10000" dirty="0">
                <a:solidFill>
                  <a:schemeClr val="accent2"/>
                </a:solidFill>
                <a:latin typeface="Calibri" pitchFamily="34" charset="0"/>
              </a:rPr>
              <a:t>~</a:t>
            </a:r>
            <a:r>
              <a:rPr lang="en-US" sz="3000" dirty="0">
                <a:solidFill>
                  <a:schemeClr val="accent2"/>
                </a:solidFill>
                <a:latin typeface="Calibri" pitchFamily="34" charset="0"/>
              </a:rPr>
              <a:t>10-12 dB (3-4 </a:t>
            </a:r>
            <a:r>
              <a:rPr lang="en-US" sz="3000" dirty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) </a:t>
            </a:r>
            <a:r>
              <a:rPr lang="en-US" sz="3000" dirty="0">
                <a:solidFill>
                  <a:schemeClr val="accent2"/>
                </a:solidFill>
                <a:latin typeface="Calibri" pitchFamily="34" charset="0"/>
              </a:rPr>
              <a:t>above the average modulation sideband power, a </a:t>
            </a:r>
            <a:r>
              <a:rPr lang="en-US" sz="3000" b="1" i="1" dirty="0">
                <a:solidFill>
                  <a:schemeClr val="accent2"/>
                </a:solidFill>
                <a:latin typeface="Calibri" pitchFamily="34" charset="0"/>
              </a:rPr>
              <a:t>significant </a:t>
            </a:r>
            <a:r>
              <a:rPr lang="en-US" sz="3000" dirty="0">
                <a:solidFill>
                  <a:schemeClr val="accent2"/>
                </a:solidFill>
                <a:latin typeface="Calibri" pitchFamily="34" charset="0"/>
              </a:rPr>
              <a:t>improvement in </a:t>
            </a:r>
            <a:r>
              <a:rPr lang="en-US" sz="3000" u="sng" dirty="0">
                <a:solidFill>
                  <a:schemeClr val="accent2"/>
                </a:solidFill>
                <a:latin typeface="Calibri" pitchFamily="34" charset="0"/>
              </a:rPr>
              <a:t>listenable</a:t>
            </a:r>
            <a:r>
              <a:rPr lang="en-US" sz="3000" dirty="0">
                <a:solidFill>
                  <a:schemeClr val="accent2"/>
                </a:solidFill>
                <a:latin typeface="Calibri" pitchFamily="34" charset="0"/>
              </a:rPr>
              <a:t> coverage area is possible (</a:t>
            </a:r>
            <a:r>
              <a:rPr lang="en-US" sz="3000" b="1" i="1" dirty="0">
                <a:solidFill>
                  <a:schemeClr val="accent2"/>
                </a:solidFill>
                <a:latin typeface="Calibri" pitchFamily="34" charset="0"/>
              </a:rPr>
              <a:t>and</a:t>
            </a:r>
            <a:r>
              <a:rPr lang="en-US" sz="3000" dirty="0">
                <a:solidFill>
                  <a:schemeClr val="accent2"/>
                </a:solidFill>
                <a:latin typeface="Calibri" pitchFamily="34" charset="0"/>
              </a:rPr>
              <a:t> fewer tune-outs).</a:t>
            </a:r>
          </a:p>
          <a:p>
            <a:pPr>
              <a:buClr>
                <a:schemeClr val="hlink"/>
              </a:buClr>
            </a:pPr>
            <a:r>
              <a:rPr lang="en-US" sz="3000" b="1" i="1" u="sng" dirty="0">
                <a:solidFill>
                  <a:srgbClr val="00FFFF"/>
                </a:solidFill>
                <a:latin typeface="Calibri" pitchFamily="34" charset="0"/>
              </a:rPr>
              <a:t>The bottom line</a:t>
            </a:r>
            <a:r>
              <a:rPr lang="en-US" sz="3000" dirty="0">
                <a:solidFill>
                  <a:srgbClr val="00FFFF"/>
                </a:solidFill>
                <a:latin typeface="Calibri" pitchFamily="34" charset="0"/>
              </a:rPr>
              <a:t>:</a:t>
            </a:r>
            <a:r>
              <a:rPr lang="en-US" sz="3000" dirty="0">
                <a:latin typeface="Calibri" pitchFamily="34" charset="0"/>
              </a:rPr>
              <a:t> more coverage = more listeners =    </a:t>
            </a:r>
            <a:r>
              <a:rPr lang="en-US" sz="3000" dirty="0">
                <a:solidFill>
                  <a:srgbClr val="E8E68A"/>
                </a:solidFill>
                <a:latin typeface="Calibri" pitchFamily="34" charset="0"/>
              </a:rPr>
              <a:t>more revenue!</a:t>
            </a:r>
            <a:endParaRPr lang="en-US" sz="3000" dirty="0">
              <a:latin typeface="Calibri" pitchFamily="34" charset="0"/>
            </a:endParaRPr>
          </a:p>
        </p:txBody>
      </p:sp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1752600" y="1181100"/>
            <a:ext cx="864870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13683" y="221457"/>
            <a:ext cx="6709630" cy="728662"/>
          </a:xfrm>
        </p:spPr>
        <p:txBody>
          <a:bodyPr/>
          <a:lstStyle/>
          <a:p>
            <a:r>
              <a:rPr lang="en-US" sz="3600" b="1" dirty="0">
                <a:latin typeface="Calibri" pitchFamily="34" charset="0"/>
              </a:rPr>
              <a:t>Existing §73.182 Co-Channel Rules</a:t>
            </a:r>
          </a:p>
        </p:txBody>
      </p:sp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2017713" y="1143000"/>
            <a:ext cx="8215312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graphicFrame>
        <p:nvGraphicFramePr>
          <p:cNvPr id="261209" name="Group 1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739859"/>
              </p:ext>
            </p:extLst>
          </p:nvPr>
        </p:nvGraphicFramePr>
        <p:xfrm>
          <a:off x="1958975" y="1447800"/>
          <a:ext cx="8274050" cy="4032250"/>
        </p:xfrm>
        <a:graphic>
          <a:graphicData uri="http://schemas.openxmlformats.org/drawingml/2006/table">
            <a:tbl>
              <a:tblPr/>
              <a:tblGrid>
                <a:gridCol w="973138"/>
                <a:gridCol w="1422400"/>
                <a:gridCol w="1436687"/>
                <a:gridCol w="1465263"/>
                <a:gridCol w="1466850"/>
                <a:gridCol w="1509712"/>
              </a:tblGrid>
              <a:tr h="781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Class</a:t>
                      </a:r>
                    </a:p>
                  </a:txBody>
                  <a:tcPr anchor="ctr" anchorCtr="1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Channel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Contour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(Day)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  <a:sym typeface="Symbol" pitchFamily="18" charset="2"/>
                        </a:rPr>
                        <a:t>V/m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Contour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(Night)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  <a:sym typeface="Symbol" pitchFamily="18" charset="2"/>
                        </a:rPr>
                        <a:t>V/m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Interfer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. (Day)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  <a:sym typeface="Symbol" pitchFamily="18" charset="2"/>
                        </a:rPr>
                        <a:t>V/m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Interfer.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(Night)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  <a:sym typeface="Symbol" pitchFamily="18" charset="2"/>
                        </a:rPr>
                        <a:t>V/m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A</a:t>
                      </a:r>
                    </a:p>
                  </a:txBody>
                  <a:tcPr anchor="ctr" anchorCtr="1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Clear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100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500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(50%SW)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B</a:t>
                      </a:r>
                    </a:p>
                  </a:txBody>
                  <a:tcPr anchor="ctr" anchorCtr="1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Clear Regional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500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2000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(GW)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Book Antiqua" pitchFamily="18" charset="0"/>
                        </a:rPr>
                        <a:t>C</a:t>
                      </a:r>
                    </a:p>
                  </a:txBody>
                  <a:tcPr anchor="ctr" anchorCtr="1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Book Antiqua" pitchFamily="18" charset="0"/>
                        </a:rPr>
                        <a:t>Local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Book Antiqua" pitchFamily="18" charset="0"/>
                        </a:rPr>
                        <a:t>500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Book Antiqua" pitchFamily="18" charset="0"/>
                          <a:sym typeface="Symbol" pitchFamily="18" charset="2"/>
                        </a:rPr>
                        <a:t>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Book Antiqua" pitchFamily="18" charset="0"/>
                          <a:sym typeface="Symbol" pitchFamily="18" charset="2"/>
                        </a:rPr>
                        <a:t>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FF"/>
                          </a:solidFill>
                          <a:effectLst/>
                          <a:latin typeface="Book Antiqua" pitchFamily="18" charset="0"/>
                        </a:rPr>
                        <a:t>D</a:t>
                      </a:r>
                    </a:p>
                  </a:txBody>
                  <a:tcPr anchor="ctr" anchorCtr="1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FF"/>
                          </a:solidFill>
                          <a:effectLst/>
                          <a:latin typeface="Book Antiqua" pitchFamily="18" charset="0"/>
                        </a:rPr>
                        <a:t>Clear Regional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FF"/>
                          </a:solidFill>
                          <a:effectLst/>
                          <a:latin typeface="Book Antiqua" pitchFamily="18" charset="0"/>
                        </a:rPr>
                        <a:t>500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FF"/>
                          </a:solidFill>
                          <a:effectLst/>
                          <a:latin typeface="Book Antiqua" pitchFamily="18" charset="0"/>
                          <a:sym typeface="Symbol" pitchFamily="18" charset="2"/>
                        </a:rPr>
                        <a:t>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FF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FF"/>
                          </a:solidFill>
                          <a:effectLst/>
                          <a:latin typeface="Book Antiqua" pitchFamily="18" charset="0"/>
                          <a:sym typeface="Symbol" pitchFamily="18" charset="2"/>
                        </a:rPr>
                        <a:t>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31" name="Text Box 135"/>
          <p:cNvSpPr txBox="1">
            <a:spLocks noChangeArrowheads="1"/>
          </p:cNvSpPr>
          <p:nvPr/>
        </p:nvSpPr>
        <p:spPr bwMode="auto">
          <a:xfrm>
            <a:off x="2322513" y="5703888"/>
            <a:ext cx="7707312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6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60414" name="Text Box 318"/>
          <p:cNvSpPr txBox="1">
            <a:spLocks noChangeArrowheads="1"/>
          </p:cNvSpPr>
          <p:nvPr/>
        </p:nvSpPr>
        <p:spPr bwMode="auto">
          <a:xfrm>
            <a:off x="1728788" y="5746751"/>
            <a:ext cx="8736012" cy="728663"/>
          </a:xfrm>
          <a:prstGeom prst="rect">
            <a:avLst/>
          </a:prstGeom>
          <a:solidFill>
            <a:srgbClr val="800080"/>
          </a:solidFill>
          <a:ln w="25400">
            <a:solidFill>
              <a:schemeClr val="tx2"/>
            </a:solidFill>
            <a:miter lim="800000"/>
            <a:headEnd type="none" w="sm" len="sm"/>
            <a:tailEnd type="none" w="med" len="lg"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Class A stations are protected to the 0.1 mV/m contour (0.5 night); interferers are </a:t>
            </a:r>
            <a:r>
              <a:rPr lang="en-US" sz="16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 </a:t>
            </a:r>
            <a:r>
              <a:rPr lang="en-US" sz="16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26 dB down.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Class B, C, &amp; D stations are protected to 0.5 mV/m (2.0 for B at night); interferers 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 26 dB down.</a:t>
            </a:r>
          </a:p>
        </p:txBody>
      </p:sp>
      <p:sp>
        <p:nvSpPr>
          <p:cNvPr id="8233" name="Line 1114"/>
          <p:cNvSpPr>
            <a:spLocks noChangeShapeType="1"/>
          </p:cNvSpPr>
          <p:nvPr/>
        </p:nvSpPr>
        <p:spPr bwMode="auto">
          <a:xfrm>
            <a:off x="1958975" y="2266950"/>
            <a:ext cx="8274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8234" name="Line 1115"/>
          <p:cNvSpPr>
            <a:spLocks noChangeShapeType="1"/>
          </p:cNvSpPr>
          <p:nvPr/>
        </p:nvSpPr>
        <p:spPr bwMode="auto">
          <a:xfrm>
            <a:off x="2932113" y="1447800"/>
            <a:ext cx="0" cy="4032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8235" name="Line 1116"/>
          <p:cNvSpPr>
            <a:spLocks noChangeShapeType="1"/>
          </p:cNvSpPr>
          <p:nvPr/>
        </p:nvSpPr>
        <p:spPr bwMode="auto">
          <a:xfrm>
            <a:off x="4354513" y="1447800"/>
            <a:ext cx="0" cy="4032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8236" name="Line 1117"/>
          <p:cNvSpPr>
            <a:spLocks noChangeShapeType="1"/>
          </p:cNvSpPr>
          <p:nvPr/>
        </p:nvSpPr>
        <p:spPr bwMode="auto">
          <a:xfrm>
            <a:off x="5789613" y="1447800"/>
            <a:ext cx="0" cy="4032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8237" name="Line 1118"/>
          <p:cNvSpPr>
            <a:spLocks noChangeShapeType="1"/>
          </p:cNvSpPr>
          <p:nvPr/>
        </p:nvSpPr>
        <p:spPr bwMode="auto">
          <a:xfrm>
            <a:off x="7256463" y="1447800"/>
            <a:ext cx="0" cy="4032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8238" name="Line 1119"/>
          <p:cNvSpPr>
            <a:spLocks noChangeShapeType="1"/>
          </p:cNvSpPr>
          <p:nvPr/>
        </p:nvSpPr>
        <p:spPr bwMode="auto">
          <a:xfrm>
            <a:off x="8723313" y="1447800"/>
            <a:ext cx="0" cy="4032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19570" y="133351"/>
            <a:ext cx="5877169" cy="1143000"/>
          </a:xfrm>
        </p:spPr>
        <p:txBody>
          <a:bodyPr/>
          <a:lstStyle/>
          <a:p>
            <a:r>
              <a:rPr lang="en-US" b="1" dirty="0">
                <a:latin typeface="Calibri" pitchFamily="34" charset="0"/>
              </a:rPr>
              <a:t>Other advantages of synchronization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1352550"/>
            <a:ext cx="9144000" cy="4114800"/>
          </a:xfrm>
        </p:spPr>
        <p:txBody>
          <a:bodyPr/>
          <a:lstStyle/>
          <a:p>
            <a:pPr>
              <a:buClr>
                <a:schemeClr val="hlink"/>
              </a:buClr>
            </a:pPr>
            <a:r>
              <a:rPr lang="en-US" sz="2800" dirty="0">
                <a:latin typeface="Calibri" pitchFamily="34" charset="0"/>
              </a:rPr>
              <a:t>With static beats eliminated, Doppler shifts must be considered in station mild-overlap areas for mobile receivers; due to fast AGCs, not really a problem.</a:t>
            </a:r>
          </a:p>
          <a:p>
            <a:pPr>
              <a:buClr>
                <a:schemeClr val="hlink"/>
              </a:buClr>
            </a:pPr>
            <a:r>
              <a:rPr lang="en-US" sz="280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The technology makes the idea of a synchronous, phase-tracking  co-channel low-power AM repeaters feasible for “filling in” poor coverage areas.</a:t>
            </a:r>
          </a:p>
          <a:p>
            <a:pPr>
              <a:buClr>
                <a:schemeClr val="hlink"/>
              </a:buClr>
            </a:pPr>
            <a:r>
              <a:rPr lang="en-US" sz="2800" dirty="0">
                <a:solidFill>
                  <a:schemeClr val="bg1"/>
                </a:solidFill>
                <a:latin typeface="Calibri" pitchFamily="34" charset="0"/>
                <a:sym typeface="Symbol" pitchFamily="18" charset="2"/>
              </a:rPr>
              <a:t>In addition, very wide-area single-frequency network broadcasting with satellite audio distribution is also a possibility.</a:t>
            </a:r>
          </a:p>
          <a:p>
            <a:pPr>
              <a:buClr>
                <a:schemeClr val="hlink"/>
              </a:buClr>
            </a:pPr>
            <a:r>
              <a:rPr lang="en-US" sz="2800" dirty="0">
                <a:solidFill>
                  <a:srgbClr val="00FFFF"/>
                </a:solidFill>
                <a:latin typeface="Calibri" pitchFamily="34" charset="0"/>
                <a:sym typeface="Symbol" pitchFamily="18" charset="2"/>
              </a:rPr>
              <a:t>AM stations could be used as reference frequencies!</a:t>
            </a:r>
            <a:endParaRPr lang="en-US" sz="2800" dirty="0">
              <a:latin typeface="Calibri" pitchFamily="34" charset="0"/>
              <a:sym typeface="Symbol" pitchFamily="18" charset="2"/>
            </a:endParaRPr>
          </a:p>
          <a:p>
            <a:pPr>
              <a:buClr>
                <a:schemeClr val="hlink"/>
              </a:buClr>
            </a:pPr>
            <a:r>
              <a:rPr lang="en-US" sz="2800" dirty="0">
                <a:solidFill>
                  <a:schemeClr val="accent2"/>
                </a:solidFill>
                <a:latin typeface="Calibri" pitchFamily="34" charset="0"/>
              </a:rPr>
              <a:t>Receiver AGCs will no longer have to deal with beats.</a:t>
            </a:r>
            <a:endParaRPr lang="en-US" sz="2800" dirty="0">
              <a:solidFill>
                <a:srgbClr val="00FFFF"/>
              </a:solidFill>
              <a:latin typeface="Calibri" pitchFamily="34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847850" y="1200150"/>
            <a:ext cx="842010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0"/>
            <a:ext cx="6905625" cy="1295400"/>
          </a:xfrm>
        </p:spPr>
        <p:txBody>
          <a:bodyPr/>
          <a:lstStyle/>
          <a:p>
            <a:r>
              <a:rPr lang="en-US" b="1" dirty="0" smtClean="0"/>
              <a:t>AM Radio is in Dire Straits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175" y="1400176"/>
            <a:ext cx="8858250" cy="496252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3400" b="1" dirty="0"/>
              <a:t>Listenership fading steadily (&lt;17%)</a:t>
            </a:r>
          </a:p>
          <a:p>
            <a:pPr lvl="1"/>
            <a:r>
              <a:rPr lang="en-US" sz="3400" dirty="0"/>
              <a:t>High levels of reception noise (RFI/EMI)</a:t>
            </a:r>
          </a:p>
          <a:p>
            <a:pPr lvl="1"/>
            <a:r>
              <a:rPr lang="en-US" sz="3400" dirty="0"/>
              <a:t>Absolute dominance of FM radio</a:t>
            </a:r>
          </a:p>
          <a:p>
            <a:pPr lvl="1"/>
            <a:r>
              <a:rPr lang="en-US" sz="3400" dirty="0"/>
              <a:t>Internet radio, MP3 players, personal devices</a:t>
            </a:r>
            <a:endParaRPr lang="en-US" sz="26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400" b="1" dirty="0"/>
              <a:t>Total revenue is $2.2 B but falling</a:t>
            </a:r>
          </a:p>
          <a:p>
            <a:pPr lvl="1"/>
            <a:r>
              <a:rPr lang="en-US" sz="3400" dirty="0"/>
              <a:t>Mostly from large markets, chains (2012 figures)</a:t>
            </a:r>
          </a:p>
          <a:p>
            <a:pPr lvl="1"/>
            <a:r>
              <a:rPr lang="en-US" sz="3400" dirty="0"/>
              <a:t>Many small-market stations near failure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400" b="1" dirty="0"/>
              <a:t>What’s the real problem?</a:t>
            </a:r>
          </a:p>
          <a:p>
            <a:pPr lvl="1"/>
            <a:r>
              <a:rPr lang="en-US" sz="3400" dirty="0"/>
              <a:t>Poor reception conditions, poor AM radio receivers</a:t>
            </a:r>
          </a:p>
          <a:p>
            <a:pPr lvl="1"/>
            <a:r>
              <a:rPr lang="en-US" sz="3400" dirty="0"/>
              <a:t>Terrible audio quality (2.5-kHz typical bandwidth, no bass)</a:t>
            </a:r>
          </a:p>
          <a:p>
            <a:pPr lvl="1"/>
            <a:r>
              <a:rPr lang="en-US" sz="3400" dirty="0"/>
              <a:t>With the low audio quality, it’s hard to program music</a:t>
            </a:r>
          </a:p>
          <a:p>
            <a:pPr lvl="1"/>
            <a:r>
              <a:rPr lang="en-US" sz="3400" dirty="0"/>
              <a:t>AM cannot survive with news/talk alone!</a:t>
            </a:r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1143000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078539" y="1819275"/>
            <a:ext cx="3551237" cy="3371850"/>
            <a:chOff x="2869" y="1146"/>
            <a:chExt cx="2237" cy="2124"/>
          </a:xfrm>
        </p:grpSpPr>
        <p:sp>
          <p:nvSpPr>
            <p:cNvPr id="13351" name="Oval 3"/>
            <p:cNvSpPr>
              <a:spLocks noChangeArrowheads="1"/>
            </p:cNvSpPr>
            <p:nvPr/>
          </p:nvSpPr>
          <p:spPr bwMode="auto">
            <a:xfrm>
              <a:off x="3684" y="1908"/>
              <a:ext cx="606" cy="6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52" name="Oval 4"/>
            <p:cNvSpPr>
              <a:spLocks noChangeArrowheads="1"/>
            </p:cNvSpPr>
            <p:nvPr/>
          </p:nvSpPr>
          <p:spPr bwMode="auto">
            <a:xfrm>
              <a:off x="3085" y="1356"/>
              <a:ext cx="1805" cy="17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53" name="Oval 5"/>
            <p:cNvSpPr>
              <a:spLocks noChangeArrowheads="1"/>
            </p:cNvSpPr>
            <p:nvPr/>
          </p:nvSpPr>
          <p:spPr bwMode="auto">
            <a:xfrm>
              <a:off x="3615" y="1842"/>
              <a:ext cx="745" cy="7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54" name="Oval 6"/>
            <p:cNvSpPr>
              <a:spLocks noChangeArrowheads="1"/>
            </p:cNvSpPr>
            <p:nvPr/>
          </p:nvSpPr>
          <p:spPr bwMode="auto">
            <a:xfrm>
              <a:off x="3370" y="1608"/>
              <a:ext cx="1235" cy="1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55" name="Oval 7"/>
            <p:cNvSpPr>
              <a:spLocks noChangeArrowheads="1"/>
            </p:cNvSpPr>
            <p:nvPr/>
          </p:nvSpPr>
          <p:spPr bwMode="auto">
            <a:xfrm>
              <a:off x="3545" y="1776"/>
              <a:ext cx="885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56" name="Oval 8"/>
            <p:cNvSpPr>
              <a:spLocks noChangeArrowheads="1"/>
            </p:cNvSpPr>
            <p:nvPr/>
          </p:nvSpPr>
          <p:spPr bwMode="auto">
            <a:xfrm>
              <a:off x="3457" y="1698"/>
              <a:ext cx="1061" cy="10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57" name="Oval 9"/>
            <p:cNvSpPr>
              <a:spLocks noChangeArrowheads="1"/>
            </p:cNvSpPr>
            <p:nvPr/>
          </p:nvSpPr>
          <p:spPr bwMode="auto">
            <a:xfrm>
              <a:off x="3283" y="1530"/>
              <a:ext cx="1409" cy="13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58" name="Oval 10"/>
            <p:cNvSpPr>
              <a:spLocks noChangeArrowheads="1"/>
            </p:cNvSpPr>
            <p:nvPr/>
          </p:nvSpPr>
          <p:spPr bwMode="auto">
            <a:xfrm>
              <a:off x="3189" y="1446"/>
              <a:ext cx="1597" cy="152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59" name="Oval 11"/>
            <p:cNvSpPr>
              <a:spLocks noChangeArrowheads="1"/>
            </p:cNvSpPr>
            <p:nvPr/>
          </p:nvSpPr>
          <p:spPr bwMode="auto">
            <a:xfrm>
              <a:off x="2968" y="1254"/>
              <a:ext cx="2039" cy="19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60" name="Oval 12"/>
            <p:cNvSpPr>
              <a:spLocks noChangeArrowheads="1"/>
            </p:cNvSpPr>
            <p:nvPr/>
          </p:nvSpPr>
          <p:spPr bwMode="auto">
            <a:xfrm>
              <a:off x="2869" y="1146"/>
              <a:ext cx="2237" cy="212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</p:grpSp>
      <p:sp>
        <p:nvSpPr>
          <p:cNvPr id="13315" name="Oval 13"/>
          <p:cNvSpPr>
            <a:spLocks noChangeArrowheads="1"/>
          </p:cNvSpPr>
          <p:nvPr/>
        </p:nvSpPr>
        <p:spPr bwMode="auto">
          <a:xfrm>
            <a:off x="7496176" y="3152776"/>
            <a:ext cx="714375" cy="7143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3316" name="Oval 14"/>
          <p:cNvSpPr>
            <a:spLocks noChangeArrowheads="1"/>
          </p:cNvSpPr>
          <p:nvPr/>
        </p:nvSpPr>
        <p:spPr bwMode="auto">
          <a:xfrm>
            <a:off x="7629525" y="3276600"/>
            <a:ext cx="457200" cy="4762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493964" y="1838325"/>
            <a:ext cx="3584575" cy="3371850"/>
            <a:chOff x="611" y="1158"/>
            <a:chExt cx="2258" cy="2124"/>
          </a:xfrm>
        </p:grpSpPr>
        <p:sp>
          <p:nvSpPr>
            <p:cNvPr id="13338" name="Oval 16"/>
            <p:cNvSpPr>
              <a:spLocks noChangeArrowheads="1"/>
            </p:cNvSpPr>
            <p:nvPr/>
          </p:nvSpPr>
          <p:spPr bwMode="auto">
            <a:xfrm>
              <a:off x="1446" y="1926"/>
              <a:ext cx="594" cy="59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39" name="Oval 17"/>
            <p:cNvSpPr>
              <a:spLocks noChangeArrowheads="1"/>
            </p:cNvSpPr>
            <p:nvPr/>
          </p:nvSpPr>
          <p:spPr bwMode="auto">
            <a:xfrm>
              <a:off x="829" y="1368"/>
              <a:ext cx="1822" cy="17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40" name="Oval 18"/>
            <p:cNvSpPr>
              <a:spLocks noChangeArrowheads="1"/>
            </p:cNvSpPr>
            <p:nvPr/>
          </p:nvSpPr>
          <p:spPr bwMode="auto">
            <a:xfrm>
              <a:off x="1364" y="1854"/>
              <a:ext cx="752" cy="7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41" name="Oval 19"/>
            <p:cNvSpPr>
              <a:spLocks noChangeArrowheads="1"/>
            </p:cNvSpPr>
            <p:nvPr/>
          </p:nvSpPr>
          <p:spPr bwMode="auto">
            <a:xfrm>
              <a:off x="1117" y="1620"/>
              <a:ext cx="1246" cy="1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42" name="Oval 20"/>
            <p:cNvSpPr>
              <a:spLocks noChangeArrowheads="1"/>
            </p:cNvSpPr>
            <p:nvPr/>
          </p:nvSpPr>
          <p:spPr bwMode="auto">
            <a:xfrm>
              <a:off x="1293" y="1788"/>
              <a:ext cx="894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43" name="Oval 21"/>
            <p:cNvSpPr>
              <a:spLocks noChangeArrowheads="1"/>
            </p:cNvSpPr>
            <p:nvPr/>
          </p:nvSpPr>
          <p:spPr bwMode="auto">
            <a:xfrm>
              <a:off x="1205" y="1710"/>
              <a:ext cx="1070" cy="10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44" name="Oval 22"/>
            <p:cNvSpPr>
              <a:spLocks noChangeArrowheads="1"/>
            </p:cNvSpPr>
            <p:nvPr/>
          </p:nvSpPr>
          <p:spPr bwMode="auto">
            <a:xfrm>
              <a:off x="1028" y="1542"/>
              <a:ext cx="1424" cy="13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45" name="Oval 23"/>
            <p:cNvSpPr>
              <a:spLocks noChangeArrowheads="1"/>
            </p:cNvSpPr>
            <p:nvPr/>
          </p:nvSpPr>
          <p:spPr bwMode="auto">
            <a:xfrm>
              <a:off x="934" y="1458"/>
              <a:ext cx="1612" cy="152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46" name="Oval 24"/>
            <p:cNvSpPr>
              <a:spLocks noChangeArrowheads="1"/>
            </p:cNvSpPr>
            <p:nvPr/>
          </p:nvSpPr>
          <p:spPr bwMode="auto">
            <a:xfrm>
              <a:off x="711" y="1266"/>
              <a:ext cx="2058" cy="19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47" name="Oval 25"/>
            <p:cNvSpPr>
              <a:spLocks noChangeArrowheads="1"/>
            </p:cNvSpPr>
            <p:nvPr/>
          </p:nvSpPr>
          <p:spPr bwMode="auto">
            <a:xfrm>
              <a:off x="611" y="1158"/>
              <a:ext cx="2258" cy="212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48" name="Oval 26"/>
            <p:cNvSpPr>
              <a:spLocks noChangeArrowheads="1"/>
            </p:cNvSpPr>
            <p:nvPr/>
          </p:nvSpPr>
          <p:spPr bwMode="auto">
            <a:xfrm>
              <a:off x="1518" y="1998"/>
              <a:ext cx="450" cy="4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49" name="Oval 27"/>
            <p:cNvSpPr>
              <a:spLocks noChangeArrowheads="1"/>
            </p:cNvSpPr>
            <p:nvPr/>
          </p:nvSpPr>
          <p:spPr bwMode="auto">
            <a:xfrm>
              <a:off x="1596" y="2070"/>
              <a:ext cx="288" cy="3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13350" name="Oval 28"/>
            <p:cNvSpPr>
              <a:spLocks noChangeArrowheads="1"/>
            </p:cNvSpPr>
            <p:nvPr/>
          </p:nvSpPr>
          <p:spPr bwMode="auto">
            <a:xfrm flipH="1" flipV="1">
              <a:off x="1717" y="219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i="1">
                <a:solidFill>
                  <a:srgbClr val="FFFFFF"/>
                </a:solidFill>
                <a:latin typeface="Helvetica" pitchFamily="34" charset="0"/>
              </a:endParaRPr>
            </a:p>
          </p:txBody>
        </p:sp>
      </p:grpSp>
      <p:sp>
        <p:nvSpPr>
          <p:cNvPr id="13318" name="Oval 29"/>
          <p:cNvSpPr>
            <a:spLocks noChangeArrowheads="1"/>
          </p:cNvSpPr>
          <p:nvPr/>
        </p:nvSpPr>
        <p:spPr bwMode="auto">
          <a:xfrm flipH="1" flipV="1">
            <a:off x="7824788" y="3481388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3319" name="Line 30"/>
          <p:cNvSpPr>
            <a:spLocks noChangeShapeType="1"/>
          </p:cNvSpPr>
          <p:nvPr/>
        </p:nvSpPr>
        <p:spPr bwMode="auto">
          <a:xfrm>
            <a:off x="4287838" y="3516314"/>
            <a:ext cx="3579812" cy="1587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3320" name="Line 31"/>
          <p:cNvSpPr>
            <a:spLocks noChangeShapeType="1"/>
          </p:cNvSpPr>
          <p:nvPr/>
        </p:nvSpPr>
        <p:spPr bwMode="auto">
          <a:xfrm flipV="1">
            <a:off x="6103938" y="3517900"/>
            <a:ext cx="100012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3321" name="Text Box 32"/>
          <p:cNvSpPr txBox="1">
            <a:spLocks noChangeArrowheads="1"/>
          </p:cNvSpPr>
          <p:nvPr/>
        </p:nvSpPr>
        <p:spPr bwMode="auto">
          <a:xfrm>
            <a:off x="6010276" y="3524251"/>
            <a:ext cx="747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000" b="1">
                <a:solidFill>
                  <a:srgbClr val="FF0000"/>
                </a:solidFill>
                <a:latin typeface="Times New Roman" pitchFamily="18" charset="0"/>
              </a:rPr>
              <a:t>V</a:t>
            </a:r>
            <a:r>
              <a:rPr lang="en-US" sz="1000" b="1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sz="24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3322" name="Line 33"/>
          <p:cNvSpPr>
            <a:spLocks noChangeShapeType="1"/>
          </p:cNvSpPr>
          <p:nvPr/>
        </p:nvSpPr>
        <p:spPr bwMode="auto">
          <a:xfrm>
            <a:off x="5162551" y="2057401"/>
            <a:ext cx="2695575" cy="14573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3323" name="Line 34"/>
          <p:cNvSpPr>
            <a:spLocks noChangeShapeType="1"/>
          </p:cNvSpPr>
          <p:nvPr/>
        </p:nvSpPr>
        <p:spPr bwMode="auto">
          <a:xfrm>
            <a:off x="6096001" y="2562226"/>
            <a:ext cx="123825" cy="6667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3324" name="Text Box 35"/>
          <p:cNvSpPr txBox="1">
            <a:spLocks noChangeArrowheads="1"/>
          </p:cNvSpPr>
          <p:nvPr/>
        </p:nvSpPr>
        <p:spPr bwMode="auto">
          <a:xfrm>
            <a:off x="6062664" y="2376489"/>
            <a:ext cx="3952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000" b="1">
                <a:solidFill>
                  <a:srgbClr val="00FF00"/>
                </a:solidFill>
                <a:latin typeface="Times New Roman" pitchFamily="18" charset="0"/>
              </a:rPr>
              <a:t>V</a:t>
            </a:r>
            <a:r>
              <a:rPr lang="en-US" sz="1000" b="1" baseline="-25000">
                <a:solidFill>
                  <a:srgbClr val="00FF00"/>
                </a:solidFill>
                <a:latin typeface="Times New Roman" pitchFamily="18" charset="0"/>
              </a:rPr>
              <a:t>2</a:t>
            </a:r>
            <a:endParaRPr lang="en-US" sz="1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3325" name="Line 36"/>
          <p:cNvSpPr>
            <a:spLocks noChangeShapeType="1"/>
          </p:cNvSpPr>
          <p:nvPr/>
        </p:nvSpPr>
        <p:spPr bwMode="auto">
          <a:xfrm>
            <a:off x="5095876" y="2876550"/>
            <a:ext cx="2733675" cy="0"/>
          </a:xfrm>
          <a:prstGeom prst="line">
            <a:avLst/>
          </a:prstGeom>
          <a:noFill/>
          <a:ln w="28575">
            <a:solidFill>
              <a:srgbClr val="00FF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3326" name="Line 37"/>
          <p:cNvSpPr>
            <a:spLocks noChangeShapeType="1"/>
          </p:cNvSpPr>
          <p:nvPr/>
        </p:nvSpPr>
        <p:spPr bwMode="auto">
          <a:xfrm>
            <a:off x="5641976" y="2876550"/>
            <a:ext cx="66675" cy="0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3327" name="Text Box 38"/>
          <p:cNvSpPr txBox="1">
            <a:spLocks noChangeArrowheads="1"/>
          </p:cNvSpPr>
          <p:nvPr/>
        </p:nvSpPr>
        <p:spPr bwMode="auto">
          <a:xfrm>
            <a:off x="5451476" y="2622551"/>
            <a:ext cx="460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000" b="1">
                <a:solidFill>
                  <a:srgbClr val="00FFFF"/>
                </a:solidFill>
                <a:latin typeface="Times New Roman" pitchFamily="18" charset="0"/>
              </a:rPr>
              <a:t>V</a:t>
            </a:r>
            <a:r>
              <a:rPr lang="en-US" sz="1000" b="1" baseline="-25000">
                <a:solidFill>
                  <a:srgbClr val="00FFFF"/>
                </a:solidFill>
                <a:latin typeface="Times New Roman" pitchFamily="18" charset="0"/>
              </a:rPr>
              <a:t>3</a:t>
            </a:r>
            <a:endParaRPr lang="en-US" sz="1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3328" name="Line 39"/>
          <p:cNvSpPr>
            <a:spLocks noChangeShapeType="1"/>
          </p:cNvSpPr>
          <p:nvPr/>
        </p:nvSpPr>
        <p:spPr bwMode="auto">
          <a:xfrm>
            <a:off x="6086475" y="1952625"/>
            <a:ext cx="0" cy="2781300"/>
          </a:xfrm>
          <a:prstGeom prst="line">
            <a:avLst/>
          </a:prstGeom>
          <a:noFill/>
          <a:ln w="28575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3329" name="Line 40"/>
          <p:cNvSpPr>
            <a:spLocks noChangeShapeType="1"/>
          </p:cNvSpPr>
          <p:nvPr/>
        </p:nvSpPr>
        <p:spPr bwMode="auto">
          <a:xfrm>
            <a:off x="6086475" y="2181226"/>
            <a:ext cx="0" cy="809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3330" name="Text Box 41"/>
          <p:cNvSpPr txBox="1">
            <a:spLocks noChangeArrowheads="1"/>
          </p:cNvSpPr>
          <p:nvPr/>
        </p:nvSpPr>
        <p:spPr bwMode="auto">
          <a:xfrm>
            <a:off x="6043614" y="2014539"/>
            <a:ext cx="4524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000" b="1">
                <a:solidFill>
                  <a:srgbClr val="FFFF00"/>
                </a:solidFill>
                <a:latin typeface="Times New Roman" pitchFamily="18" charset="0"/>
              </a:rPr>
              <a:t>V</a:t>
            </a:r>
            <a:r>
              <a:rPr lang="en-US" sz="1000" b="1" baseline="-25000">
                <a:solidFill>
                  <a:srgbClr val="FFFF00"/>
                </a:solidFill>
                <a:latin typeface="Times New Roman" pitchFamily="18" charset="0"/>
              </a:rPr>
              <a:t>4</a:t>
            </a:r>
            <a:endParaRPr lang="en-US" sz="1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3331" name="Text Box 42"/>
          <p:cNvSpPr txBox="1">
            <a:spLocks noChangeArrowheads="1"/>
          </p:cNvSpPr>
          <p:nvPr/>
        </p:nvSpPr>
        <p:spPr bwMode="auto">
          <a:xfrm>
            <a:off x="4103689" y="3494088"/>
            <a:ext cx="433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FFFF00"/>
                </a:solidFill>
                <a:latin typeface="Times New Roman" pitchFamily="18" charset="0"/>
                <a:sym typeface="Wingdings" pitchFamily="2" charset="2"/>
              </a:rPr>
              <a:t></a:t>
            </a:r>
            <a:endParaRPr lang="en-US" sz="1600">
              <a:solidFill>
                <a:srgbClr val="FFFFFF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3332" name="Text Box 43"/>
          <p:cNvSpPr txBox="1">
            <a:spLocks noChangeArrowheads="1"/>
          </p:cNvSpPr>
          <p:nvPr/>
        </p:nvSpPr>
        <p:spPr bwMode="auto">
          <a:xfrm>
            <a:off x="7693025" y="3489325"/>
            <a:ext cx="471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FFFF00"/>
                </a:solidFill>
                <a:latin typeface="Times New Roman" pitchFamily="18" charset="0"/>
                <a:sym typeface="Wingdings" pitchFamily="2" charset="2"/>
              </a:rPr>
              <a:t></a:t>
            </a:r>
            <a:endParaRPr lang="en-US" sz="1600">
              <a:solidFill>
                <a:srgbClr val="FFFFFF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3333" name="Text Box 44"/>
          <p:cNvSpPr txBox="1">
            <a:spLocks noChangeArrowheads="1"/>
          </p:cNvSpPr>
          <p:nvPr/>
        </p:nvSpPr>
        <p:spPr bwMode="auto">
          <a:xfrm>
            <a:off x="1574800" y="93663"/>
            <a:ext cx="73977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itchFamily="34" charset="0"/>
              </a:rPr>
              <a:t>Field Contours of Overlapping Synchronous AM Transmitters with Typical Mobile-Receiver Trajectories</a:t>
            </a:r>
          </a:p>
        </p:txBody>
      </p:sp>
      <p:sp>
        <p:nvSpPr>
          <p:cNvPr id="13334" name="Text Box 45"/>
          <p:cNvSpPr txBox="1">
            <a:spLocks noChangeArrowheads="1"/>
          </p:cNvSpPr>
          <p:nvPr/>
        </p:nvSpPr>
        <p:spPr bwMode="auto">
          <a:xfrm>
            <a:off x="1576388" y="6348413"/>
            <a:ext cx="9048750" cy="349250"/>
          </a:xfrm>
          <a:prstGeom prst="rect">
            <a:avLst/>
          </a:prstGeom>
          <a:solidFill>
            <a:srgbClr val="00CCFF"/>
          </a:solidFill>
          <a:ln w="12700">
            <a:solidFill>
              <a:schemeClr val="bg2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dirty="0">
                <a:solidFill>
                  <a:schemeClr val="bg2"/>
                </a:solidFill>
                <a:latin typeface="Times New Roman" pitchFamily="18" charset="0"/>
              </a:rPr>
              <a:t>Maximum Doppler shifts (on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</a:rPr>
              <a:t>path 1</a:t>
            </a:r>
            <a:r>
              <a:rPr lang="en-US" sz="1600" b="1" dirty="0">
                <a:solidFill>
                  <a:schemeClr val="bg2"/>
                </a:solidFill>
                <a:latin typeface="Times New Roman" pitchFamily="18" charset="0"/>
              </a:rPr>
              <a:t>) of about </a:t>
            </a:r>
            <a:r>
              <a:rPr lang="en-US" sz="1600" b="1" dirty="0">
                <a:solidFill>
                  <a:schemeClr val="bg2"/>
                </a:solidFill>
                <a:latin typeface="Times New Roman" pitchFamily="18" charset="0"/>
                <a:sym typeface="Symbol" pitchFamily="18" charset="2"/>
              </a:rPr>
              <a:t> 0.1 Hz/MHz at receiver velocity of 30 m/s (67 mph).</a:t>
            </a:r>
            <a:endParaRPr lang="en-US" sz="1600" b="1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3335" name="Text Box 47"/>
          <p:cNvSpPr txBox="1">
            <a:spLocks noChangeArrowheads="1"/>
          </p:cNvSpPr>
          <p:nvPr/>
        </p:nvSpPr>
        <p:spPr bwMode="auto">
          <a:xfrm>
            <a:off x="6159500" y="5192713"/>
            <a:ext cx="38862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zh-CN" b="1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(2)</a:t>
            </a:r>
            <a:r>
              <a:rPr lang="en-US" altLang="zh-CN" b="1" i="1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    f</a:t>
            </a:r>
            <a:r>
              <a:rPr lang="en-US" altLang="zh-CN" b="1" i="1" baseline="-25000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beat</a:t>
            </a:r>
            <a:r>
              <a:rPr lang="en-US" altLang="zh-CN" b="1" i="1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(n)</a:t>
            </a:r>
            <a:r>
              <a:rPr lang="en-US" altLang="zh-CN" b="1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 = (</a:t>
            </a:r>
            <a:r>
              <a:rPr lang="en-US" altLang="zh-CN" b="1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sym typeface="Symbol" pitchFamily="18" charset="2"/>
              </a:rPr>
              <a:t></a:t>
            </a:r>
            <a:r>
              <a:rPr lang="en-US" altLang="zh-CN" b="1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R</a:t>
            </a:r>
            <a:r>
              <a:rPr lang="en-US" altLang="zh-CN" b="1" baseline="-25000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n</a:t>
            </a:r>
            <a:r>
              <a:rPr lang="en-US" altLang="zh-CN" b="1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cos </a:t>
            </a:r>
            <a:r>
              <a:rPr lang="en-US" altLang="zh-CN" b="1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sym typeface="Symbol" pitchFamily="18" charset="2"/>
              </a:rPr>
              <a:t></a:t>
            </a:r>
            <a:r>
              <a:rPr lang="en-US" altLang="zh-CN" b="1" baseline="-25000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n</a:t>
            </a:r>
            <a:r>
              <a:rPr lang="en-US" altLang="zh-CN" b="1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) (</a:t>
            </a:r>
            <a:r>
              <a:rPr lang="en-US" altLang="zh-CN" b="1" i="1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f</a:t>
            </a:r>
            <a:r>
              <a:rPr lang="en-US" altLang="zh-CN" b="1" baseline="-25000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0</a:t>
            </a:r>
            <a:r>
              <a:rPr lang="en-US" altLang="zh-CN" b="1">
                <a:solidFill>
                  <a:srgbClr val="FFFF00"/>
                </a:solidFill>
                <a:latin typeface="Times New Roman" pitchFamily="18" charset="0"/>
                <a:ea typeface="宋体" pitchFamily="2" charset="-122"/>
              </a:rPr>
              <a:t>/c)</a:t>
            </a:r>
            <a:endParaRPr lang="en-US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3336" name="Text Box 48"/>
          <p:cNvSpPr txBox="1">
            <a:spLocks noChangeArrowheads="1"/>
          </p:cNvSpPr>
          <p:nvPr/>
        </p:nvSpPr>
        <p:spPr bwMode="auto">
          <a:xfrm>
            <a:off x="2921000" y="4938714"/>
            <a:ext cx="3225800" cy="6111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600" b="1">
              <a:solidFill>
                <a:srgbClr val="FFFFFF"/>
              </a:solidFill>
              <a:latin typeface="Times New Roman" pitchFamily="18" charset="0"/>
              <a:ea typeface="宋体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(1)</a:t>
            </a:r>
            <a:r>
              <a:rPr lang="en-US" altLang="zh-CN" b="1" i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      f</a:t>
            </a:r>
            <a:r>
              <a:rPr lang="en-US" altLang="zh-CN" b="1" i="1" baseline="-25000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beat</a:t>
            </a:r>
            <a:r>
              <a:rPr lang="en-US" altLang="zh-CN" b="1" i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(total)</a:t>
            </a:r>
            <a:r>
              <a:rPr lang="en-US" altLang="zh-CN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 = </a:t>
            </a:r>
            <a:r>
              <a:rPr lang="en-US" altLang="zh-CN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  <a:sym typeface="Symbol" pitchFamily="18" charset="2"/>
              </a:rPr>
              <a:t></a:t>
            </a:r>
            <a:r>
              <a:rPr lang="en-US" altLang="zh-CN" b="1" baseline="-25000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n</a:t>
            </a:r>
            <a:r>
              <a:rPr lang="en-US" altLang="zh-CN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b="1" i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f</a:t>
            </a:r>
            <a:r>
              <a:rPr lang="en-US" altLang="zh-CN" b="1" i="1" baseline="-25000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beat</a:t>
            </a:r>
            <a:r>
              <a:rPr lang="en-US" altLang="zh-CN" b="1" i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(n)</a:t>
            </a:r>
            <a:endParaRPr lang="en-US" b="1" i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3337" name="Text Box 49"/>
          <p:cNvSpPr txBox="1">
            <a:spLocks noChangeArrowheads="1"/>
          </p:cNvSpPr>
          <p:nvPr/>
        </p:nvSpPr>
        <p:spPr bwMode="auto">
          <a:xfrm>
            <a:off x="1739900" y="5788025"/>
            <a:ext cx="89281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zh-CN" sz="1400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where  </a:t>
            </a:r>
            <a:r>
              <a:rPr lang="en-US" altLang="zh-CN" sz="1400" b="1" i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f</a:t>
            </a:r>
            <a:r>
              <a:rPr lang="en-US" altLang="zh-CN" sz="1400" b="1" i="1" baseline="-25000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beat</a:t>
            </a:r>
            <a:r>
              <a:rPr lang="en-US" altLang="zh-CN" sz="1400" b="1" i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(n)</a:t>
            </a:r>
            <a:r>
              <a:rPr lang="en-US" altLang="zh-CN" sz="1400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 is the </a:t>
            </a:r>
            <a:r>
              <a:rPr lang="en-US" altLang="zh-CN" sz="1400" b="1" i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n</a:t>
            </a:r>
            <a:r>
              <a:rPr lang="en-US" altLang="zh-CN" sz="1400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th beat frequency, </a:t>
            </a:r>
            <a:r>
              <a:rPr lang="en-US" altLang="zh-CN" sz="1400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  <a:sym typeface="Symbol" pitchFamily="18" charset="2"/>
              </a:rPr>
              <a:t></a:t>
            </a:r>
            <a:r>
              <a:rPr lang="en-US" altLang="zh-CN" sz="1400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R</a:t>
            </a:r>
            <a:r>
              <a:rPr lang="en-US" altLang="zh-CN" sz="1400" b="1" baseline="-25000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n</a:t>
            </a:r>
            <a:r>
              <a:rPr lang="en-US" altLang="zh-CN" sz="1400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 is the velocity relative to station </a:t>
            </a:r>
            <a:r>
              <a:rPr lang="en-US" altLang="zh-CN" sz="1400" b="1" i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n</a:t>
            </a:r>
            <a:r>
              <a:rPr lang="en-US" altLang="zh-CN" sz="1400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, </a:t>
            </a:r>
            <a:r>
              <a:rPr lang="en-US" altLang="zh-CN" sz="1400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  <a:sym typeface="Symbol" pitchFamily="18" charset="2"/>
              </a:rPr>
              <a:t></a:t>
            </a:r>
            <a:r>
              <a:rPr lang="en-US" altLang="zh-CN" sz="1400" b="1" baseline="-25000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n</a:t>
            </a:r>
            <a:r>
              <a:rPr lang="en-US" altLang="zh-CN" sz="1400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 is the angle of the trajectory from the radial from station </a:t>
            </a:r>
            <a:r>
              <a:rPr lang="en-US" altLang="zh-CN" sz="1400" b="1" i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n</a:t>
            </a:r>
            <a:r>
              <a:rPr lang="en-US" altLang="zh-CN" sz="1400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,  </a:t>
            </a:r>
            <a:r>
              <a:rPr lang="en-US" altLang="zh-CN" sz="1400" b="1" i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f</a:t>
            </a:r>
            <a:r>
              <a:rPr lang="en-US" altLang="zh-CN" sz="1400" b="1" baseline="-25000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0</a:t>
            </a:r>
            <a:r>
              <a:rPr lang="en-US" altLang="zh-CN" sz="1400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 is the original carrier frequency, </a:t>
            </a:r>
            <a:r>
              <a:rPr lang="en-US" altLang="zh-CN" sz="1400" b="1" i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n</a:t>
            </a:r>
            <a:r>
              <a:rPr lang="en-US" altLang="zh-CN" sz="1400" b="1">
                <a:solidFill>
                  <a:srgbClr val="FFFFFF"/>
                </a:solidFill>
                <a:latin typeface="Times New Roman" pitchFamily="18" charset="0"/>
                <a:ea typeface="宋体" pitchFamily="2" charset="-122"/>
              </a:rPr>
              <a:t> is the number of stations, and c is the speed of light. </a:t>
            </a:r>
            <a:endParaRPr lang="en-US" sz="1400" b="1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</a:rPr>
              <a:t>AM Synchronizer Unit</a:t>
            </a:r>
            <a:r>
              <a:rPr lang="en-US" dirty="0">
                <a:latin typeface="Calibri" pitchFamily="34" charset="0"/>
              </a:rPr>
              <a:t/>
            </a:r>
            <a:br>
              <a:rPr lang="en-US" dirty="0">
                <a:latin typeface="Calibri" pitchFamily="34" charset="0"/>
              </a:rPr>
            </a:br>
            <a:r>
              <a:rPr lang="en-US" sz="3200" b="1" i="1" dirty="0">
                <a:solidFill>
                  <a:schemeClr val="tx1"/>
                </a:solidFill>
                <a:latin typeface="Calibri" pitchFamily="34" charset="0"/>
              </a:rPr>
              <a:t>Typical Block Diagram</a:t>
            </a:r>
            <a:endParaRPr lang="en-US" b="1" i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2828925" y="1616075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2819400" y="2378075"/>
            <a:ext cx="444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3251200" y="1968501"/>
            <a:ext cx="1206500" cy="8540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00FF00"/>
                </a:solidFill>
                <a:latin typeface="Times New Roman" pitchFamily="18" charset="0"/>
              </a:rPr>
              <a:t>GPS Timing Receiver</a:t>
            </a:r>
          </a:p>
        </p:txBody>
      </p:sp>
      <p:sp>
        <p:nvSpPr>
          <p:cNvPr id="15366" name="AutoShape 7"/>
          <p:cNvSpPr>
            <a:spLocks noChangeArrowheads="1"/>
          </p:cNvSpPr>
          <p:nvPr/>
        </p:nvSpPr>
        <p:spPr bwMode="auto">
          <a:xfrm flipV="1">
            <a:off x="2651125" y="1622425"/>
            <a:ext cx="355600" cy="4064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>
            <a:off x="4457700" y="240030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68" name="Text Box 9"/>
          <p:cNvSpPr txBox="1">
            <a:spLocks noChangeArrowheads="1"/>
          </p:cNvSpPr>
          <p:nvPr/>
        </p:nvSpPr>
        <p:spPr bwMode="auto">
          <a:xfrm>
            <a:off x="5267326" y="2314575"/>
            <a:ext cx="619125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latin typeface="Times New Roman" pitchFamily="18" charset="0"/>
              </a:rPr>
              <a:t>PFD</a:t>
            </a:r>
          </a:p>
        </p:txBody>
      </p:sp>
      <p:sp>
        <p:nvSpPr>
          <p:cNvPr id="15369" name="Text Box 10"/>
          <p:cNvSpPr txBox="1">
            <a:spLocks noChangeArrowheads="1"/>
          </p:cNvSpPr>
          <p:nvPr/>
        </p:nvSpPr>
        <p:spPr bwMode="auto">
          <a:xfrm>
            <a:off x="6934200" y="2212975"/>
            <a:ext cx="1314450" cy="52322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latin typeface="Times New Roman" pitchFamily="18" charset="0"/>
              </a:rPr>
              <a:t>OVCXO </a:t>
            </a:r>
            <a:r>
              <a:rPr lang="en-US" sz="1200" b="1" i="1">
                <a:solidFill>
                  <a:srgbClr val="FF0000"/>
                </a:solidFill>
                <a:latin typeface="Times New Roman" pitchFamily="18" charset="0"/>
              </a:rPr>
              <a:t>16.777216 MHz</a:t>
            </a:r>
          </a:p>
        </p:txBody>
      </p:sp>
      <p:sp>
        <p:nvSpPr>
          <p:cNvPr id="15370" name="Text Box 11"/>
          <p:cNvSpPr txBox="1">
            <a:spLocks noChangeArrowheads="1"/>
          </p:cNvSpPr>
          <p:nvPr/>
        </p:nvSpPr>
        <p:spPr bwMode="auto">
          <a:xfrm>
            <a:off x="6076951" y="2314575"/>
            <a:ext cx="619125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latin typeface="Times New Roman" pitchFamily="18" charset="0"/>
              </a:rPr>
              <a:t>LPF</a:t>
            </a:r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>
            <a:off x="5886450" y="2495550"/>
            <a:ext cx="190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6696076" y="2495550"/>
            <a:ext cx="231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73" name="Text Box 14"/>
          <p:cNvSpPr txBox="1">
            <a:spLocks noChangeArrowheads="1"/>
          </p:cNvSpPr>
          <p:nvPr/>
        </p:nvSpPr>
        <p:spPr bwMode="auto">
          <a:xfrm>
            <a:off x="6076951" y="2898775"/>
            <a:ext cx="619125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÷</a:t>
            </a:r>
            <a:r>
              <a:rPr lang="en-US" sz="1600" b="1">
                <a:solidFill>
                  <a:srgbClr val="FFFFFF"/>
                </a:solidFill>
                <a:latin typeface="Times New Roman" pitchFamily="18" charset="0"/>
              </a:rPr>
              <a:t>2</a:t>
            </a:r>
            <a:r>
              <a:rPr lang="en-US" sz="1600" b="1" baseline="30000">
                <a:solidFill>
                  <a:srgbClr val="FFFFFF"/>
                </a:solidFill>
                <a:latin typeface="Times New Roman" pitchFamily="18" charset="0"/>
              </a:rPr>
              <a:t>24</a:t>
            </a:r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 flipH="1">
            <a:off x="5060950" y="3079750"/>
            <a:ext cx="101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75" name="Line 16"/>
          <p:cNvSpPr>
            <a:spLocks noChangeShapeType="1"/>
          </p:cNvSpPr>
          <p:nvPr/>
        </p:nvSpPr>
        <p:spPr bwMode="auto">
          <a:xfrm flipV="1">
            <a:off x="5057775" y="2578100"/>
            <a:ext cx="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76" name="Line 17"/>
          <p:cNvSpPr>
            <a:spLocks noChangeShapeType="1"/>
          </p:cNvSpPr>
          <p:nvPr/>
        </p:nvSpPr>
        <p:spPr bwMode="auto">
          <a:xfrm>
            <a:off x="5060951" y="2578100"/>
            <a:ext cx="206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77" name="Text Box 18"/>
          <p:cNvSpPr txBox="1">
            <a:spLocks noChangeArrowheads="1"/>
          </p:cNvSpPr>
          <p:nvPr/>
        </p:nvSpPr>
        <p:spPr bwMode="auto">
          <a:xfrm>
            <a:off x="6324600" y="4695825"/>
            <a:ext cx="1035050" cy="52322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FF8000"/>
                </a:solidFill>
                <a:latin typeface="Times New Roman" pitchFamily="18" charset="0"/>
              </a:rPr>
              <a:t>DDS 2</a:t>
            </a:r>
            <a:r>
              <a:rPr lang="en-US" sz="1600" b="1">
                <a:solidFill>
                  <a:srgbClr val="FFFFFF"/>
                </a:solidFill>
                <a:latin typeface="Times New Roman" pitchFamily="18" charset="0"/>
              </a:rPr>
              <a:t>  </a:t>
            </a:r>
            <a:r>
              <a:rPr lang="en-US" sz="1200" b="1">
                <a:solidFill>
                  <a:srgbClr val="FF8000"/>
                </a:solidFill>
                <a:latin typeface="Times New Roman" pitchFamily="18" charset="0"/>
              </a:rPr>
              <a:t>2.480 MHz</a:t>
            </a:r>
          </a:p>
        </p:txBody>
      </p:sp>
      <p:sp>
        <p:nvSpPr>
          <p:cNvPr id="15378" name="Text Box 19"/>
          <p:cNvSpPr txBox="1">
            <a:spLocks noChangeArrowheads="1"/>
          </p:cNvSpPr>
          <p:nvPr/>
        </p:nvSpPr>
        <p:spPr bwMode="auto">
          <a:xfrm>
            <a:off x="6324600" y="3689350"/>
            <a:ext cx="1028700" cy="52322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DDS 1</a:t>
            </a:r>
            <a:r>
              <a:rPr lang="en-US" sz="16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200" b="1">
                <a:solidFill>
                  <a:srgbClr val="FFFF00"/>
                </a:solidFill>
                <a:latin typeface="Times New Roman" pitchFamily="18" charset="0"/>
              </a:rPr>
              <a:t>1.240 MHz</a:t>
            </a:r>
          </a:p>
        </p:txBody>
      </p:sp>
      <p:sp>
        <p:nvSpPr>
          <p:cNvPr id="15379" name="Text Box 20"/>
          <p:cNvSpPr txBox="1">
            <a:spLocks noChangeArrowheads="1"/>
          </p:cNvSpPr>
          <p:nvPr/>
        </p:nvSpPr>
        <p:spPr bwMode="auto">
          <a:xfrm>
            <a:off x="3981450" y="4146551"/>
            <a:ext cx="1676400" cy="584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latin typeface="Times New Roman" pitchFamily="18" charset="0"/>
              </a:rPr>
              <a:t>Control Microcomputer</a:t>
            </a:r>
          </a:p>
        </p:txBody>
      </p:sp>
      <p:sp>
        <p:nvSpPr>
          <p:cNvPr id="15380" name="Text Box 21"/>
          <p:cNvSpPr txBox="1">
            <a:spLocks noChangeArrowheads="1"/>
          </p:cNvSpPr>
          <p:nvPr/>
        </p:nvSpPr>
        <p:spPr bwMode="auto">
          <a:xfrm>
            <a:off x="7727951" y="4800600"/>
            <a:ext cx="619125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FF8000"/>
                </a:solidFill>
                <a:latin typeface="Times New Roman" pitchFamily="18" charset="0"/>
              </a:rPr>
              <a:t>LPF</a:t>
            </a:r>
          </a:p>
        </p:txBody>
      </p:sp>
      <p:sp>
        <p:nvSpPr>
          <p:cNvPr id="15381" name="Text Box 22"/>
          <p:cNvSpPr txBox="1">
            <a:spLocks noChangeArrowheads="1"/>
          </p:cNvSpPr>
          <p:nvPr/>
        </p:nvSpPr>
        <p:spPr bwMode="auto">
          <a:xfrm>
            <a:off x="7727951" y="3778250"/>
            <a:ext cx="619125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LPF</a:t>
            </a:r>
          </a:p>
        </p:txBody>
      </p:sp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4359276" y="2162175"/>
            <a:ext cx="6572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>
                <a:solidFill>
                  <a:srgbClr val="FFFFFF"/>
                </a:solidFill>
                <a:latin typeface="Times New Roman" pitchFamily="18" charset="0"/>
              </a:rPr>
              <a:t>1 PPS</a:t>
            </a:r>
          </a:p>
        </p:txBody>
      </p:sp>
      <p:sp>
        <p:nvSpPr>
          <p:cNvPr id="15383" name="Text Box 25"/>
          <p:cNvSpPr txBox="1">
            <a:spLocks noChangeArrowheads="1"/>
          </p:cNvSpPr>
          <p:nvPr/>
        </p:nvSpPr>
        <p:spPr bwMode="auto">
          <a:xfrm>
            <a:off x="5289550" y="2847975"/>
            <a:ext cx="5080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>
                <a:solidFill>
                  <a:srgbClr val="FFFFFF"/>
                </a:solidFill>
                <a:latin typeface="Times New Roman" pitchFamily="18" charset="0"/>
              </a:rPr>
              <a:t>1 Hz</a:t>
            </a:r>
          </a:p>
        </p:txBody>
      </p:sp>
      <p:sp>
        <p:nvSpPr>
          <p:cNvPr id="15384" name="Line 26"/>
          <p:cNvSpPr>
            <a:spLocks noChangeShapeType="1"/>
          </p:cNvSpPr>
          <p:nvPr/>
        </p:nvSpPr>
        <p:spPr bwMode="auto">
          <a:xfrm flipH="1">
            <a:off x="6696076" y="3079750"/>
            <a:ext cx="847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85" name="Line 27"/>
          <p:cNvSpPr>
            <a:spLocks noChangeShapeType="1"/>
          </p:cNvSpPr>
          <p:nvPr/>
        </p:nvSpPr>
        <p:spPr bwMode="auto">
          <a:xfrm>
            <a:off x="7353300" y="3962400"/>
            <a:ext cx="374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86" name="Line 28"/>
          <p:cNvSpPr>
            <a:spLocks noChangeShapeType="1"/>
          </p:cNvSpPr>
          <p:nvPr/>
        </p:nvSpPr>
        <p:spPr bwMode="auto">
          <a:xfrm>
            <a:off x="7359650" y="4981575"/>
            <a:ext cx="36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87" name="Line 29"/>
          <p:cNvSpPr>
            <a:spLocks noChangeShapeType="1"/>
          </p:cNvSpPr>
          <p:nvPr/>
        </p:nvSpPr>
        <p:spPr bwMode="auto">
          <a:xfrm>
            <a:off x="8347075" y="3971925"/>
            <a:ext cx="374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88" name="Line 30"/>
          <p:cNvSpPr>
            <a:spLocks noChangeShapeType="1"/>
          </p:cNvSpPr>
          <p:nvPr/>
        </p:nvSpPr>
        <p:spPr bwMode="auto">
          <a:xfrm>
            <a:off x="8347075" y="4981575"/>
            <a:ext cx="374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89" name="Text Box 31"/>
          <p:cNvSpPr txBox="1">
            <a:spLocks noChangeArrowheads="1"/>
          </p:cNvSpPr>
          <p:nvPr/>
        </p:nvSpPr>
        <p:spPr bwMode="auto">
          <a:xfrm>
            <a:off x="8616950" y="3740150"/>
            <a:ext cx="8509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>
                <a:solidFill>
                  <a:srgbClr val="FFFF00"/>
                </a:solidFill>
                <a:latin typeface="Times New Roman" pitchFamily="18" charset="0"/>
              </a:rPr>
              <a:t>OUTPUT </a:t>
            </a:r>
            <a:r>
              <a:rPr lang="en-US" sz="1200" b="1" i="1">
                <a:solidFill>
                  <a:srgbClr val="FFFF00"/>
                </a:solidFill>
                <a:latin typeface="Times New Roman" pitchFamily="18" charset="0"/>
              </a:rPr>
              <a:t>f</a:t>
            </a:r>
            <a:r>
              <a:rPr lang="en-US" sz="1200" b="1" i="1" baseline="-25000">
                <a:solidFill>
                  <a:srgbClr val="FFFF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5390" name="Text Box 32"/>
          <p:cNvSpPr txBox="1">
            <a:spLocks noChangeArrowheads="1"/>
          </p:cNvSpPr>
          <p:nvPr/>
        </p:nvSpPr>
        <p:spPr bwMode="auto">
          <a:xfrm>
            <a:off x="8607425" y="4746625"/>
            <a:ext cx="8509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>
                <a:solidFill>
                  <a:srgbClr val="FF8000"/>
                </a:solidFill>
                <a:latin typeface="Times New Roman" pitchFamily="18" charset="0"/>
              </a:rPr>
              <a:t>OUTPUT 2</a:t>
            </a:r>
            <a:r>
              <a:rPr lang="en-US" sz="1200" b="1" i="1">
                <a:solidFill>
                  <a:srgbClr val="FF8000"/>
                </a:solidFill>
                <a:latin typeface="Times New Roman" pitchFamily="18" charset="0"/>
              </a:rPr>
              <a:t>f</a:t>
            </a:r>
            <a:r>
              <a:rPr lang="en-US" sz="1200" b="1" i="1" baseline="-25000">
                <a:solidFill>
                  <a:srgbClr val="FF8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5391" name="Line 33"/>
          <p:cNvSpPr>
            <a:spLocks noChangeShapeType="1"/>
          </p:cNvSpPr>
          <p:nvPr/>
        </p:nvSpPr>
        <p:spPr bwMode="auto">
          <a:xfrm>
            <a:off x="5657850" y="4462463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92" name="Line 34"/>
          <p:cNvSpPr>
            <a:spLocks noChangeShapeType="1"/>
          </p:cNvSpPr>
          <p:nvPr/>
        </p:nvSpPr>
        <p:spPr bwMode="auto">
          <a:xfrm>
            <a:off x="4152901" y="2822576"/>
            <a:ext cx="9525" cy="13239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93" name="Line 35"/>
          <p:cNvSpPr>
            <a:spLocks noChangeShapeType="1"/>
          </p:cNvSpPr>
          <p:nvPr/>
        </p:nvSpPr>
        <p:spPr bwMode="auto">
          <a:xfrm>
            <a:off x="6038850" y="3956051"/>
            <a:ext cx="0" cy="1019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94" name="Line 36"/>
          <p:cNvSpPr>
            <a:spLocks noChangeShapeType="1"/>
          </p:cNvSpPr>
          <p:nvPr/>
        </p:nvSpPr>
        <p:spPr bwMode="auto">
          <a:xfrm>
            <a:off x="6038850" y="3981450"/>
            <a:ext cx="2857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95" name="Line 37"/>
          <p:cNvSpPr>
            <a:spLocks noChangeShapeType="1"/>
          </p:cNvSpPr>
          <p:nvPr/>
        </p:nvSpPr>
        <p:spPr bwMode="auto">
          <a:xfrm>
            <a:off x="6038850" y="4946650"/>
            <a:ext cx="2857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96" name="Text Box 38"/>
          <p:cNvSpPr txBox="1">
            <a:spLocks noChangeArrowheads="1"/>
          </p:cNvSpPr>
          <p:nvPr/>
        </p:nvSpPr>
        <p:spPr bwMode="auto">
          <a:xfrm>
            <a:off x="3994150" y="5322888"/>
            <a:ext cx="1644650" cy="33855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latin typeface="Times New Roman" pitchFamily="18" charset="0"/>
              </a:rPr>
              <a:t>Control Panel</a:t>
            </a:r>
            <a:endParaRPr lang="en-US" sz="12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5397" name="Line 39"/>
          <p:cNvSpPr>
            <a:spLocks noChangeShapeType="1"/>
          </p:cNvSpPr>
          <p:nvPr/>
        </p:nvSpPr>
        <p:spPr bwMode="auto">
          <a:xfrm>
            <a:off x="4845050" y="4756150"/>
            <a:ext cx="0" cy="5667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98" name="Line 40"/>
          <p:cNvSpPr>
            <a:spLocks noChangeShapeType="1"/>
          </p:cNvSpPr>
          <p:nvPr/>
        </p:nvSpPr>
        <p:spPr bwMode="auto">
          <a:xfrm>
            <a:off x="7543800" y="2757488"/>
            <a:ext cx="0" cy="696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399" name="Line 41"/>
          <p:cNvSpPr>
            <a:spLocks noChangeShapeType="1"/>
          </p:cNvSpPr>
          <p:nvPr/>
        </p:nvSpPr>
        <p:spPr bwMode="auto">
          <a:xfrm flipH="1">
            <a:off x="7137400" y="3448050"/>
            <a:ext cx="40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400" name="Line 42"/>
          <p:cNvSpPr>
            <a:spLocks noChangeShapeType="1"/>
          </p:cNvSpPr>
          <p:nvPr/>
        </p:nvSpPr>
        <p:spPr bwMode="auto">
          <a:xfrm>
            <a:off x="7134225" y="3448050"/>
            <a:ext cx="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401" name="Line 43"/>
          <p:cNvSpPr>
            <a:spLocks noChangeShapeType="1"/>
          </p:cNvSpPr>
          <p:nvPr/>
        </p:nvSpPr>
        <p:spPr bwMode="auto">
          <a:xfrm>
            <a:off x="7543800" y="3448050"/>
            <a:ext cx="0" cy="425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402" name="Line 44"/>
          <p:cNvSpPr>
            <a:spLocks noChangeShapeType="1"/>
          </p:cNvSpPr>
          <p:nvPr/>
        </p:nvSpPr>
        <p:spPr bwMode="auto">
          <a:xfrm>
            <a:off x="7539038" y="40481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403" name="Line 46"/>
          <p:cNvSpPr>
            <a:spLocks noChangeShapeType="1"/>
          </p:cNvSpPr>
          <p:nvPr/>
        </p:nvSpPr>
        <p:spPr bwMode="auto">
          <a:xfrm flipH="1">
            <a:off x="7134225" y="4508500"/>
            <a:ext cx="400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404" name="Line 47"/>
          <p:cNvSpPr>
            <a:spLocks noChangeShapeType="1"/>
          </p:cNvSpPr>
          <p:nvPr/>
        </p:nvSpPr>
        <p:spPr bwMode="auto">
          <a:xfrm>
            <a:off x="7134225" y="4508501"/>
            <a:ext cx="0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405" name="Arc 49"/>
          <p:cNvSpPr>
            <a:spLocks/>
          </p:cNvSpPr>
          <p:nvPr/>
        </p:nvSpPr>
        <p:spPr bwMode="auto">
          <a:xfrm flipH="1">
            <a:off x="7448550" y="3870325"/>
            <a:ext cx="95250" cy="88900"/>
          </a:xfrm>
          <a:custGeom>
            <a:avLst/>
            <a:gdLst>
              <a:gd name="T0" fmla="*/ 0 w 21600"/>
              <a:gd name="T1" fmla="*/ 0 h 21600"/>
              <a:gd name="T2" fmla="*/ 95250 w 21600"/>
              <a:gd name="T3" fmla="*/ 88900 h 21600"/>
              <a:gd name="T4" fmla="*/ 0 w 21600"/>
              <a:gd name="T5" fmla="*/ 889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406" name="Arc 51"/>
          <p:cNvSpPr>
            <a:spLocks/>
          </p:cNvSpPr>
          <p:nvPr/>
        </p:nvSpPr>
        <p:spPr bwMode="auto">
          <a:xfrm flipH="1" flipV="1">
            <a:off x="7448550" y="3968750"/>
            <a:ext cx="95250" cy="88900"/>
          </a:xfrm>
          <a:custGeom>
            <a:avLst/>
            <a:gdLst>
              <a:gd name="T0" fmla="*/ 0 w 21600"/>
              <a:gd name="T1" fmla="*/ 0 h 21600"/>
              <a:gd name="T2" fmla="*/ 95250 w 21600"/>
              <a:gd name="T3" fmla="*/ 88900 h 21600"/>
              <a:gd name="T4" fmla="*/ 0 w 21600"/>
              <a:gd name="T5" fmla="*/ 889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407" name="Line 52"/>
          <p:cNvSpPr>
            <a:spLocks noChangeShapeType="1"/>
          </p:cNvSpPr>
          <p:nvPr/>
        </p:nvSpPr>
        <p:spPr bwMode="auto">
          <a:xfrm>
            <a:off x="4940300" y="1819275"/>
            <a:ext cx="0" cy="1543050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408" name="Line 53"/>
          <p:cNvSpPr>
            <a:spLocks noChangeShapeType="1"/>
          </p:cNvSpPr>
          <p:nvPr/>
        </p:nvSpPr>
        <p:spPr bwMode="auto">
          <a:xfrm>
            <a:off x="4940300" y="3362325"/>
            <a:ext cx="3676650" cy="0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409" name="Line 54"/>
          <p:cNvSpPr>
            <a:spLocks noChangeShapeType="1"/>
          </p:cNvSpPr>
          <p:nvPr/>
        </p:nvSpPr>
        <p:spPr bwMode="auto">
          <a:xfrm>
            <a:off x="4940301" y="1819275"/>
            <a:ext cx="3667125" cy="0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410" name="Line 55"/>
          <p:cNvSpPr>
            <a:spLocks noChangeShapeType="1"/>
          </p:cNvSpPr>
          <p:nvPr/>
        </p:nvSpPr>
        <p:spPr bwMode="auto">
          <a:xfrm>
            <a:off x="8607425" y="1819275"/>
            <a:ext cx="0" cy="1543050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 type="none" w="sm" len="sm"/>
            <a:tailEnd type="none" w="med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5411" name="Text Box 56"/>
          <p:cNvSpPr txBox="1">
            <a:spLocks noChangeArrowheads="1"/>
          </p:cNvSpPr>
          <p:nvPr/>
        </p:nvSpPr>
        <p:spPr bwMode="auto">
          <a:xfrm>
            <a:off x="5981700" y="1819275"/>
            <a:ext cx="15621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FF0000"/>
                </a:solidFill>
                <a:latin typeface="Times New Roman" pitchFamily="18" charset="0"/>
              </a:rPr>
              <a:t>MASTER PLL</a:t>
            </a:r>
          </a:p>
        </p:txBody>
      </p:sp>
      <p:sp>
        <p:nvSpPr>
          <p:cNvPr id="15412" name="Text Box 57"/>
          <p:cNvSpPr txBox="1">
            <a:spLocks noChangeArrowheads="1"/>
          </p:cNvSpPr>
          <p:nvPr/>
        </p:nvSpPr>
        <p:spPr bwMode="auto">
          <a:xfrm>
            <a:off x="1785939" y="6184900"/>
            <a:ext cx="8620125" cy="338554"/>
          </a:xfrm>
          <a:prstGeom prst="rect">
            <a:avLst/>
          </a:prstGeom>
          <a:solidFill>
            <a:schemeClr val="tx1"/>
          </a:solidFill>
          <a:ln w="25400">
            <a:solidFill>
              <a:schemeClr val="hlink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Using 2</a:t>
            </a:r>
            <a:r>
              <a:rPr lang="en-US" sz="1600" b="1" i="1" baseline="30000">
                <a:solidFill>
                  <a:srgbClr val="FF0000"/>
                </a:solidFill>
                <a:latin typeface="Helvetica" pitchFamily="34" charset="0"/>
              </a:rPr>
              <a:t>24</a:t>
            </a:r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 Hz as the DDS clock assures that true integer frequencies can be generated!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1" y="-76200"/>
            <a:ext cx="7557477" cy="1143000"/>
          </a:xfrm>
        </p:spPr>
        <p:txBody>
          <a:bodyPr/>
          <a:lstStyle/>
          <a:p>
            <a:r>
              <a:rPr lang="en-US" b="1" dirty="0">
                <a:latin typeface="Calibri" pitchFamily="34" charset="0"/>
              </a:rPr>
              <a:t>AM field listening observations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428750"/>
            <a:ext cx="8686800" cy="4114800"/>
          </a:xfrm>
        </p:spPr>
        <p:txBody>
          <a:bodyPr/>
          <a:lstStyle/>
          <a:p>
            <a:pPr>
              <a:buClr>
                <a:schemeClr val="hlink"/>
              </a:buClr>
            </a:pPr>
            <a:r>
              <a:rPr lang="en-US" sz="2800" dirty="0">
                <a:solidFill>
                  <a:schemeClr val="tx2"/>
                </a:solidFill>
                <a:latin typeface="Calibri" pitchFamily="34" charset="0"/>
              </a:rPr>
              <a:t>Carrier beats are the dominant effect </a:t>
            </a:r>
            <a:r>
              <a:rPr lang="en-US" sz="280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 the rates vary from sub-Hertz to about 30 Hz!</a:t>
            </a:r>
          </a:p>
          <a:p>
            <a:pPr>
              <a:buClr>
                <a:schemeClr val="hlink"/>
              </a:buClr>
            </a:pPr>
            <a:r>
              <a:rPr lang="en-US" sz="2800" dirty="0">
                <a:solidFill>
                  <a:schemeClr val="bg1"/>
                </a:solidFill>
                <a:latin typeface="Calibri" pitchFamily="34" charset="0"/>
                <a:sym typeface="Symbol" pitchFamily="18" charset="2"/>
              </a:rPr>
              <a:t>In the worst cases, beat frequencies of  </a:t>
            </a:r>
            <a:r>
              <a:rPr lang="en-US" sz="2800" baseline="-10000" dirty="0">
                <a:solidFill>
                  <a:schemeClr val="bg1"/>
                </a:solidFill>
                <a:latin typeface="Calibri" pitchFamily="34" charset="0"/>
                <a:sym typeface="Symbol" pitchFamily="18" charset="2"/>
              </a:rPr>
              <a:t>~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sym typeface="Symbol" pitchFamily="18" charset="2"/>
              </a:rPr>
              <a:t> 20 Hz cause “Donald-Duck” effects and severe distortion on background audio modulations.</a:t>
            </a:r>
          </a:p>
          <a:p>
            <a:pPr>
              <a:buClr>
                <a:schemeClr val="hlink"/>
              </a:buClr>
            </a:pPr>
            <a:r>
              <a:rPr lang="en-US" sz="2800" dirty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Beats are much lower in expanded band (1610-1700 kHz)  far fewer stations, newer transmitters!</a:t>
            </a:r>
          </a:p>
          <a:p>
            <a:pPr>
              <a:buClr>
                <a:schemeClr val="hlink"/>
              </a:buClr>
            </a:pPr>
            <a:r>
              <a:rPr lang="en-US" sz="2800" dirty="0">
                <a:solidFill>
                  <a:srgbClr val="00FFFF"/>
                </a:solidFill>
                <a:latin typeface="Calibri" pitchFamily="34" charset="0"/>
                <a:sym typeface="Symbol" pitchFamily="18" charset="2"/>
              </a:rPr>
              <a:t>Clutter is horrible on local channels; poor coverage!</a:t>
            </a:r>
            <a:endParaRPr lang="en-US" sz="2800" dirty="0">
              <a:latin typeface="Calibri" pitchFamily="34" charset="0"/>
              <a:sym typeface="Symbol" pitchFamily="18" charset="2"/>
            </a:endParaRPr>
          </a:p>
          <a:p>
            <a:r>
              <a:rPr lang="en-US" sz="2800" dirty="0">
                <a:latin typeface="Calibri" pitchFamily="34" charset="0"/>
                <a:sym typeface="Symbol" pitchFamily="18" charset="2"/>
              </a:rPr>
              <a:t>Estimated overall typical improvement: 6-10 dB for most stations (talk-oriented).</a:t>
            </a:r>
            <a:endParaRPr lang="en-US" sz="2800" dirty="0">
              <a:solidFill>
                <a:srgbClr val="00FFFF"/>
              </a:solidFill>
              <a:latin typeface="Calibri" pitchFamily="34" charset="0"/>
            </a:endParaRP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1847850" y="1200150"/>
            <a:ext cx="842010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241669" name="Text Box 5"/>
          <p:cNvSpPr txBox="1">
            <a:spLocks noChangeArrowheads="1"/>
          </p:cNvSpPr>
          <p:nvPr/>
        </p:nvSpPr>
        <p:spPr bwMode="auto">
          <a:xfrm>
            <a:off x="2370139" y="6342063"/>
            <a:ext cx="7502525" cy="400110"/>
          </a:xfrm>
          <a:prstGeom prst="rect">
            <a:avLst/>
          </a:prstGeom>
          <a:solidFill>
            <a:srgbClr val="3366FF"/>
          </a:solidFill>
          <a:ln w="25400">
            <a:solidFill>
              <a:schemeClr val="tx2"/>
            </a:solidFill>
            <a:miter lim="800000"/>
            <a:headEnd type="none" w="sm" len="sm"/>
            <a:tailEnd type="none" w="med" len="lg"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CD of Lab tests is available – contact us!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6"/>
          <p:cNvSpPr>
            <a:spLocks noChangeArrowheads="1"/>
          </p:cNvSpPr>
          <p:nvPr/>
        </p:nvSpPr>
        <p:spPr bwMode="auto">
          <a:xfrm>
            <a:off x="3727345" y="1619250"/>
            <a:ext cx="406400" cy="2667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7411" name="Rectangle 20"/>
          <p:cNvSpPr>
            <a:spLocks noChangeArrowheads="1"/>
          </p:cNvSpPr>
          <p:nvPr/>
        </p:nvSpPr>
        <p:spPr bwMode="auto">
          <a:xfrm>
            <a:off x="5516303" y="1625600"/>
            <a:ext cx="406400" cy="2667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1727200" y="165100"/>
            <a:ext cx="7393354" cy="1143000"/>
          </a:xfrm>
        </p:spPr>
        <p:txBody>
          <a:bodyPr/>
          <a:lstStyle/>
          <a:p>
            <a:r>
              <a:rPr lang="en-US" altLang="zh-CN" sz="3200" b="1" dirty="0">
                <a:latin typeface="Calibri" pitchFamily="34" charset="0"/>
                <a:ea typeface="宋体" pitchFamily="2" charset="-122"/>
              </a:rPr>
              <a:t>Plot Illustrating Doppler Effects in Mobile Receivers for Synchronous Stations 1 &amp; 2</a:t>
            </a:r>
            <a:endParaRPr lang="en-US" sz="3200" b="1" dirty="0">
              <a:latin typeface="Calibri" pitchFamily="34" charset="0"/>
            </a:endParaRPr>
          </a:p>
        </p:txBody>
      </p:sp>
      <p:pic>
        <p:nvPicPr>
          <p:cNvPr id="17413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49464" y="2138363"/>
            <a:ext cx="8262937" cy="4322762"/>
          </a:xfrm>
          <a:noFill/>
        </p:spPr>
      </p:pic>
      <p:sp>
        <p:nvSpPr>
          <p:cNvPr id="17414" name="AutoShape 8"/>
          <p:cNvSpPr>
            <a:spLocks noChangeArrowheads="1"/>
          </p:cNvSpPr>
          <p:nvPr/>
        </p:nvSpPr>
        <p:spPr bwMode="auto">
          <a:xfrm>
            <a:off x="3308351" y="3600450"/>
            <a:ext cx="1749424" cy="1603376"/>
          </a:xfrm>
          <a:custGeom>
            <a:avLst/>
            <a:gdLst>
              <a:gd name="T0" fmla="*/ 512763 w 21600"/>
              <a:gd name="T1" fmla="*/ 0 h 21600"/>
              <a:gd name="T2" fmla="*/ 150173 w 21600"/>
              <a:gd name="T3" fmla="*/ 142269 h 21600"/>
              <a:gd name="T4" fmla="*/ 0 w 21600"/>
              <a:gd name="T5" fmla="*/ 485775 h 21600"/>
              <a:gd name="T6" fmla="*/ 150173 w 21600"/>
              <a:gd name="T7" fmla="*/ 829281 h 21600"/>
              <a:gd name="T8" fmla="*/ 512763 w 21600"/>
              <a:gd name="T9" fmla="*/ 971550 h 21600"/>
              <a:gd name="T10" fmla="*/ 875352 w 21600"/>
              <a:gd name="T11" fmla="*/ 829281 h 21600"/>
              <a:gd name="T12" fmla="*/ 1025525 w 21600"/>
              <a:gd name="T13" fmla="*/ 485775 h 21600"/>
              <a:gd name="T14" fmla="*/ 875352 w 21600"/>
              <a:gd name="T15" fmla="*/ 14226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082" y="10800"/>
                </a:moveTo>
                <a:cubicBezTo>
                  <a:pt x="5082" y="13958"/>
                  <a:pt x="7642" y="16518"/>
                  <a:pt x="10800" y="16518"/>
                </a:cubicBezTo>
                <a:cubicBezTo>
                  <a:pt x="13958" y="16518"/>
                  <a:pt x="16518" y="13958"/>
                  <a:pt x="16518" y="10800"/>
                </a:cubicBezTo>
                <a:cubicBezTo>
                  <a:pt x="16518" y="7642"/>
                  <a:pt x="13958" y="5082"/>
                  <a:pt x="10800" y="5082"/>
                </a:cubicBezTo>
                <a:cubicBezTo>
                  <a:pt x="7642" y="5082"/>
                  <a:pt x="5082" y="7642"/>
                  <a:pt x="5082" y="10800"/>
                </a:cubicBezTo>
                <a:close/>
              </a:path>
            </a:pathLst>
          </a:custGeom>
          <a:solidFill>
            <a:srgbClr val="FFCC00">
              <a:alpha val="39999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7415" name="AutoShape 9"/>
          <p:cNvSpPr>
            <a:spLocks noChangeArrowheads="1"/>
          </p:cNvSpPr>
          <p:nvPr/>
        </p:nvSpPr>
        <p:spPr bwMode="auto">
          <a:xfrm>
            <a:off x="2990851" y="3171825"/>
            <a:ext cx="2333624" cy="2466976"/>
          </a:xfrm>
          <a:custGeom>
            <a:avLst/>
            <a:gdLst>
              <a:gd name="T0" fmla="*/ 887413 w 21600"/>
              <a:gd name="T1" fmla="*/ 0 h 21600"/>
              <a:gd name="T2" fmla="*/ 259897 w 21600"/>
              <a:gd name="T3" fmla="*/ 255247 h 21600"/>
              <a:gd name="T4" fmla="*/ 0 w 21600"/>
              <a:gd name="T5" fmla="*/ 871538 h 21600"/>
              <a:gd name="T6" fmla="*/ 259897 w 21600"/>
              <a:gd name="T7" fmla="*/ 1487828 h 21600"/>
              <a:gd name="T8" fmla="*/ 887413 w 21600"/>
              <a:gd name="T9" fmla="*/ 1743075 h 21600"/>
              <a:gd name="T10" fmla="*/ 1514928 w 21600"/>
              <a:gd name="T11" fmla="*/ 1487828 h 21600"/>
              <a:gd name="T12" fmla="*/ 1774825 w 21600"/>
              <a:gd name="T13" fmla="*/ 871538 h 21600"/>
              <a:gd name="T14" fmla="*/ 1514928 w 21600"/>
              <a:gd name="T15" fmla="*/ 2552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695" y="10800"/>
                </a:moveTo>
                <a:cubicBezTo>
                  <a:pt x="4695" y="14172"/>
                  <a:pt x="7428" y="16905"/>
                  <a:pt x="10800" y="16905"/>
                </a:cubicBezTo>
                <a:cubicBezTo>
                  <a:pt x="14172" y="16905"/>
                  <a:pt x="16905" y="14172"/>
                  <a:pt x="16905" y="10800"/>
                </a:cubicBezTo>
                <a:cubicBezTo>
                  <a:pt x="16905" y="7428"/>
                  <a:pt x="14172" y="4695"/>
                  <a:pt x="10800" y="4695"/>
                </a:cubicBezTo>
                <a:cubicBezTo>
                  <a:pt x="7428" y="4695"/>
                  <a:pt x="4695" y="7428"/>
                  <a:pt x="4695" y="10800"/>
                </a:cubicBezTo>
                <a:close/>
              </a:path>
            </a:pathLst>
          </a:custGeom>
          <a:solidFill>
            <a:srgbClr val="FF9900">
              <a:alpha val="20000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7416" name="AutoShape 10"/>
          <p:cNvSpPr>
            <a:spLocks noChangeArrowheads="1"/>
          </p:cNvSpPr>
          <p:nvPr/>
        </p:nvSpPr>
        <p:spPr bwMode="auto">
          <a:xfrm>
            <a:off x="7018339" y="3562350"/>
            <a:ext cx="1774825" cy="1714500"/>
          </a:xfrm>
          <a:custGeom>
            <a:avLst/>
            <a:gdLst>
              <a:gd name="T0" fmla="*/ 887413 w 21600"/>
              <a:gd name="T1" fmla="*/ 0 h 21600"/>
              <a:gd name="T2" fmla="*/ 259897 w 21600"/>
              <a:gd name="T3" fmla="*/ 251063 h 21600"/>
              <a:gd name="T4" fmla="*/ 0 w 21600"/>
              <a:gd name="T5" fmla="*/ 857250 h 21600"/>
              <a:gd name="T6" fmla="*/ 259897 w 21600"/>
              <a:gd name="T7" fmla="*/ 1463437 h 21600"/>
              <a:gd name="T8" fmla="*/ 887413 w 21600"/>
              <a:gd name="T9" fmla="*/ 1714500 h 21600"/>
              <a:gd name="T10" fmla="*/ 1514928 w 21600"/>
              <a:gd name="T11" fmla="*/ 1463437 h 21600"/>
              <a:gd name="T12" fmla="*/ 1774825 w 21600"/>
              <a:gd name="T13" fmla="*/ 857250 h 21600"/>
              <a:gd name="T14" fmla="*/ 1514928 w 21600"/>
              <a:gd name="T15" fmla="*/ 25106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386" y="10800"/>
                </a:moveTo>
                <a:cubicBezTo>
                  <a:pt x="4386" y="14342"/>
                  <a:pt x="7258" y="17214"/>
                  <a:pt x="10800" y="17214"/>
                </a:cubicBezTo>
                <a:cubicBezTo>
                  <a:pt x="14342" y="17214"/>
                  <a:pt x="17214" y="14342"/>
                  <a:pt x="17214" y="10800"/>
                </a:cubicBezTo>
                <a:cubicBezTo>
                  <a:pt x="17214" y="7258"/>
                  <a:pt x="14342" y="4386"/>
                  <a:pt x="10800" y="4386"/>
                </a:cubicBezTo>
                <a:cubicBezTo>
                  <a:pt x="7258" y="4386"/>
                  <a:pt x="4386" y="7258"/>
                  <a:pt x="4386" y="1080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7417" name="AutoShape 11"/>
          <p:cNvSpPr>
            <a:spLocks noChangeArrowheads="1"/>
          </p:cNvSpPr>
          <p:nvPr/>
        </p:nvSpPr>
        <p:spPr bwMode="auto">
          <a:xfrm>
            <a:off x="6959601" y="3571875"/>
            <a:ext cx="1889124" cy="1708150"/>
          </a:xfrm>
          <a:custGeom>
            <a:avLst/>
            <a:gdLst>
              <a:gd name="T0" fmla="*/ 538163 w 21600"/>
              <a:gd name="T1" fmla="*/ 0 h 21600"/>
              <a:gd name="T2" fmla="*/ 157612 w 21600"/>
              <a:gd name="T3" fmla="*/ 144129 h 21600"/>
              <a:gd name="T4" fmla="*/ 0 w 21600"/>
              <a:gd name="T5" fmla="*/ 492125 h 21600"/>
              <a:gd name="T6" fmla="*/ 157612 w 21600"/>
              <a:gd name="T7" fmla="*/ 840121 h 21600"/>
              <a:gd name="T8" fmla="*/ 538163 w 21600"/>
              <a:gd name="T9" fmla="*/ 984250 h 21600"/>
              <a:gd name="T10" fmla="*/ 918713 w 21600"/>
              <a:gd name="T11" fmla="*/ 840121 h 21600"/>
              <a:gd name="T12" fmla="*/ 1076325 w 21600"/>
              <a:gd name="T13" fmla="*/ 492125 h 21600"/>
              <a:gd name="T14" fmla="*/ 918713 w 21600"/>
              <a:gd name="T15" fmla="*/ 14412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575" y="10800"/>
                </a:moveTo>
                <a:cubicBezTo>
                  <a:pt x="5575" y="13686"/>
                  <a:pt x="7914" y="16025"/>
                  <a:pt x="10800" y="16025"/>
                </a:cubicBezTo>
                <a:cubicBezTo>
                  <a:pt x="13686" y="16025"/>
                  <a:pt x="16025" y="13686"/>
                  <a:pt x="16025" y="10800"/>
                </a:cubicBezTo>
                <a:cubicBezTo>
                  <a:pt x="16025" y="7914"/>
                  <a:pt x="13686" y="5575"/>
                  <a:pt x="10800" y="5575"/>
                </a:cubicBezTo>
                <a:cubicBezTo>
                  <a:pt x="7914" y="5575"/>
                  <a:pt x="5575" y="7914"/>
                  <a:pt x="5575" y="10800"/>
                </a:cubicBezTo>
                <a:close/>
              </a:path>
            </a:pathLst>
          </a:custGeom>
          <a:solidFill>
            <a:srgbClr val="FFCC00">
              <a:alpha val="39999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7418" name="AutoShape 12"/>
          <p:cNvSpPr>
            <a:spLocks noChangeArrowheads="1"/>
          </p:cNvSpPr>
          <p:nvPr/>
        </p:nvSpPr>
        <p:spPr bwMode="auto">
          <a:xfrm>
            <a:off x="6037264" y="2695576"/>
            <a:ext cx="1304925" cy="3457575"/>
          </a:xfrm>
          <a:prstGeom prst="moon">
            <a:avLst>
              <a:gd name="adj" fmla="val 42213"/>
            </a:avLst>
          </a:prstGeom>
          <a:solidFill>
            <a:srgbClr val="FF0000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7419" name="AutoShape 13"/>
          <p:cNvSpPr>
            <a:spLocks noChangeArrowheads="1"/>
          </p:cNvSpPr>
          <p:nvPr/>
        </p:nvSpPr>
        <p:spPr bwMode="auto">
          <a:xfrm flipH="1">
            <a:off x="4926013" y="2720976"/>
            <a:ext cx="1085850" cy="3368675"/>
          </a:xfrm>
          <a:prstGeom prst="moon">
            <a:avLst>
              <a:gd name="adj" fmla="val 50000"/>
            </a:avLst>
          </a:prstGeom>
          <a:solidFill>
            <a:srgbClr val="FF0000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7420" name="Rectangle 14"/>
          <p:cNvSpPr>
            <a:spLocks noChangeArrowheads="1"/>
          </p:cNvSpPr>
          <p:nvPr/>
        </p:nvSpPr>
        <p:spPr bwMode="auto">
          <a:xfrm>
            <a:off x="5308600" y="6007100"/>
            <a:ext cx="1333500" cy="3937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2038300" y="1600200"/>
            <a:ext cx="406400" cy="2667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7422" name="Rectangle 17"/>
          <p:cNvSpPr>
            <a:spLocks noChangeArrowheads="1"/>
          </p:cNvSpPr>
          <p:nvPr/>
        </p:nvSpPr>
        <p:spPr bwMode="auto">
          <a:xfrm>
            <a:off x="5517891" y="1617663"/>
            <a:ext cx="406400" cy="266700"/>
          </a:xfrm>
          <a:prstGeom prst="rect">
            <a:avLst/>
          </a:prstGeom>
          <a:solidFill>
            <a:srgbClr val="FF0000">
              <a:alpha val="39999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2385959" y="1574800"/>
            <a:ext cx="17399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</a:rPr>
              <a:t>Original area</a:t>
            </a:r>
          </a:p>
        </p:txBody>
      </p:sp>
      <p:sp>
        <p:nvSpPr>
          <p:cNvPr id="17424" name="Text Box 19"/>
          <p:cNvSpPr txBox="1">
            <a:spLocks noChangeArrowheads="1"/>
          </p:cNvSpPr>
          <p:nvPr/>
        </p:nvSpPr>
        <p:spPr bwMode="auto">
          <a:xfrm>
            <a:off x="4094037" y="1579563"/>
            <a:ext cx="14859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</a:rPr>
              <a:t>Enlarged area</a:t>
            </a:r>
          </a:p>
        </p:txBody>
      </p:sp>
      <p:sp>
        <p:nvSpPr>
          <p:cNvPr id="17425" name="Rectangle 21"/>
          <p:cNvSpPr>
            <a:spLocks noChangeArrowheads="1"/>
          </p:cNvSpPr>
          <p:nvPr/>
        </p:nvSpPr>
        <p:spPr bwMode="auto">
          <a:xfrm>
            <a:off x="3727376" y="1614488"/>
            <a:ext cx="406400" cy="266700"/>
          </a:xfrm>
          <a:prstGeom prst="rect">
            <a:avLst/>
          </a:prstGeom>
          <a:solidFill>
            <a:srgbClr val="FFCC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7426" name="Text Box 22"/>
          <p:cNvSpPr txBox="1">
            <a:spLocks noChangeArrowheads="1"/>
          </p:cNvSpPr>
          <p:nvPr/>
        </p:nvSpPr>
        <p:spPr bwMode="auto">
          <a:xfrm>
            <a:off x="8902700" y="1574800"/>
            <a:ext cx="1244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6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7427" name="Text Box 23"/>
          <p:cNvSpPr txBox="1">
            <a:spLocks noChangeArrowheads="1"/>
          </p:cNvSpPr>
          <p:nvPr/>
        </p:nvSpPr>
        <p:spPr bwMode="auto">
          <a:xfrm>
            <a:off x="5897304" y="1584326"/>
            <a:ext cx="2165573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</a:rPr>
              <a:t>Interference </a:t>
            </a: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</a:rPr>
              <a:t>area (2:1)</a:t>
            </a:r>
            <a:endParaRPr lang="en-US" sz="16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8464352" y="1608136"/>
            <a:ext cx="2165573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dirty="0" err="1">
                <a:solidFill>
                  <a:srgbClr val="FFFFFF"/>
                </a:solidFill>
                <a:latin typeface="Times New Roman" pitchFamily="18" charset="0"/>
              </a:rPr>
              <a:t>Int’f</a:t>
            </a: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</a:rPr>
              <a:t>. area (</a:t>
            </a:r>
            <a:r>
              <a:rPr lang="en-US" sz="1600" b="1" dirty="0" err="1">
                <a:solidFill>
                  <a:srgbClr val="FFFFFF"/>
                </a:solidFill>
                <a:latin typeface="Times New Roman" pitchFamily="18" charset="0"/>
              </a:rPr>
              <a:t>Sync’d</a:t>
            </a: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</a:rPr>
              <a:t>)</a:t>
            </a:r>
            <a:endParaRPr lang="en-US" sz="16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8099181" y="1641475"/>
            <a:ext cx="406400" cy="266700"/>
          </a:xfrm>
          <a:prstGeom prst="rect">
            <a:avLst/>
          </a:prstGeom>
          <a:solidFill>
            <a:srgbClr val="CC00FF"/>
          </a:solidFill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22" name="AutoShape 13"/>
          <p:cNvSpPr>
            <a:spLocks noChangeArrowheads="1"/>
          </p:cNvSpPr>
          <p:nvPr/>
        </p:nvSpPr>
        <p:spPr bwMode="auto">
          <a:xfrm flipH="1">
            <a:off x="5653088" y="3252788"/>
            <a:ext cx="349248" cy="2295496"/>
          </a:xfrm>
          <a:prstGeom prst="moon">
            <a:avLst>
              <a:gd name="adj" fmla="val 50000"/>
            </a:avLst>
          </a:prstGeom>
          <a:solidFill>
            <a:srgbClr val="9900CC">
              <a:alpha val="39608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24" name="AutoShape 13"/>
          <p:cNvSpPr>
            <a:spLocks noChangeArrowheads="1"/>
          </p:cNvSpPr>
          <p:nvPr/>
        </p:nvSpPr>
        <p:spPr bwMode="auto">
          <a:xfrm>
            <a:off x="6034112" y="3248009"/>
            <a:ext cx="349248" cy="2295496"/>
          </a:xfrm>
          <a:prstGeom prst="moon">
            <a:avLst>
              <a:gd name="adj" fmla="val 50000"/>
            </a:avLst>
          </a:prstGeom>
          <a:solidFill>
            <a:srgbClr val="9900CC">
              <a:alpha val="39608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77850"/>
            <a:ext cx="7772400" cy="1143000"/>
          </a:xfrm>
        </p:spPr>
        <p:txBody>
          <a:bodyPr/>
          <a:lstStyle/>
          <a:p>
            <a:r>
              <a:rPr lang="en-US" altLang="zh-CN" sz="3200" b="1" dirty="0">
                <a:latin typeface="Calibri" pitchFamily="34" charset="0"/>
                <a:ea typeface="宋体" pitchFamily="2" charset="-122"/>
              </a:rPr>
              <a:t>Effective Synchronous</a:t>
            </a:r>
            <a:r>
              <a:rPr lang="en-US" altLang="zh-CN" b="1" dirty="0">
                <a:latin typeface="Calibri" pitchFamily="34" charset="0"/>
                <a:ea typeface="宋体" pitchFamily="2" charset="-122"/>
              </a:rPr>
              <a:t> </a:t>
            </a:r>
            <a:r>
              <a:rPr lang="en-US" altLang="zh-CN" sz="3200" b="1" dirty="0">
                <a:latin typeface="Calibri" pitchFamily="34" charset="0"/>
                <a:ea typeface="宋体" pitchFamily="2" charset="-122"/>
              </a:rPr>
              <a:t>Day/Night</a:t>
            </a:r>
            <a:br>
              <a:rPr lang="en-US" altLang="zh-CN" sz="3200" b="1" dirty="0">
                <a:latin typeface="Calibri" pitchFamily="34" charset="0"/>
                <a:ea typeface="宋体" pitchFamily="2" charset="-122"/>
              </a:rPr>
            </a:br>
            <a:r>
              <a:rPr lang="en-US" altLang="zh-CN" sz="3200" b="1" dirty="0">
                <a:latin typeface="Calibri" pitchFamily="34" charset="0"/>
                <a:ea typeface="宋体" pitchFamily="2" charset="-122"/>
              </a:rPr>
              <a:t>Interference-Limited Coverage Improvements (Class B)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18435" name="AutoShape 5"/>
          <p:cNvSpPr>
            <a:spLocks noChangeAspect="1" noChangeArrowheads="1"/>
          </p:cNvSpPr>
          <p:nvPr/>
        </p:nvSpPr>
        <p:spPr bwMode="auto">
          <a:xfrm>
            <a:off x="2128839" y="2051050"/>
            <a:ext cx="7908925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8436" name="Oval 6" descr="Small confetti"/>
          <p:cNvSpPr>
            <a:spLocks noChangeArrowheads="1"/>
          </p:cNvSpPr>
          <p:nvPr/>
        </p:nvSpPr>
        <p:spPr bwMode="auto">
          <a:xfrm>
            <a:off x="4021138" y="2193926"/>
            <a:ext cx="4138612" cy="4151313"/>
          </a:xfrm>
          <a:prstGeom prst="ellipse">
            <a:avLst/>
          </a:prstGeom>
          <a:pattFill prst="smConfetti">
            <a:fgClr>
              <a:srgbClr val="FFCC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952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8437" name="Oval 7"/>
          <p:cNvSpPr>
            <a:spLocks noChangeArrowheads="1"/>
          </p:cNvSpPr>
          <p:nvPr/>
        </p:nvSpPr>
        <p:spPr bwMode="auto">
          <a:xfrm>
            <a:off x="5059363" y="3230563"/>
            <a:ext cx="2063750" cy="2076450"/>
          </a:xfrm>
          <a:prstGeom prst="ellipse">
            <a:avLst/>
          </a:prstGeom>
          <a:gradFill rotWithShape="1">
            <a:gsLst>
              <a:gs pos="0">
                <a:srgbClr val="937600"/>
              </a:gs>
              <a:gs pos="100000">
                <a:srgbClr val="FFCC00">
                  <a:alpha val="37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8438" name="Oval 8" descr="Small confetti"/>
          <p:cNvSpPr>
            <a:spLocks noChangeArrowheads="1"/>
          </p:cNvSpPr>
          <p:nvPr/>
        </p:nvSpPr>
        <p:spPr bwMode="auto">
          <a:xfrm>
            <a:off x="5576888" y="3749676"/>
            <a:ext cx="1027112" cy="1027113"/>
          </a:xfrm>
          <a:prstGeom prst="ellipse">
            <a:avLst/>
          </a:prstGeom>
          <a:pattFill prst="smConfetti">
            <a:fgClr>
              <a:srgbClr val="0000FF"/>
            </a:fgClr>
            <a:bgClr>
              <a:srgbClr val="FFFFFF"/>
            </a:bgClr>
          </a:patt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8439" name="Oval 9"/>
          <p:cNvSpPr>
            <a:spLocks noChangeArrowheads="1"/>
          </p:cNvSpPr>
          <p:nvPr/>
        </p:nvSpPr>
        <p:spPr bwMode="auto">
          <a:xfrm>
            <a:off x="5835651" y="4010026"/>
            <a:ext cx="519113" cy="519113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8440" name="Text Box 10"/>
          <p:cNvSpPr txBox="1">
            <a:spLocks noChangeArrowheads="1"/>
          </p:cNvSpPr>
          <p:nvPr/>
        </p:nvSpPr>
        <p:spPr bwMode="auto">
          <a:xfrm>
            <a:off x="8351838" y="3749675"/>
            <a:ext cx="5191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54987" name="Text Box 11"/>
          <p:cNvSpPr txBox="1">
            <a:spLocks noChangeArrowheads="1"/>
          </p:cNvSpPr>
          <p:nvPr/>
        </p:nvSpPr>
        <p:spPr bwMode="auto">
          <a:xfrm>
            <a:off x="6008689" y="5283201"/>
            <a:ext cx="25923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2.0 mV/ m</a:t>
            </a:r>
            <a:endParaRPr lang="en-US" sz="14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54988" name="Text Box 12"/>
          <p:cNvSpPr txBox="1">
            <a:spLocks noChangeArrowheads="1"/>
          </p:cNvSpPr>
          <p:nvPr/>
        </p:nvSpPr>
        <p:spPr bwMode="auto">
          <a:xfrm>
            <a:off x="3805239" y="5656264"/>
            <a:ext cx="21113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1.0 mV/ m</a:t>
            </a:r>
            <a:endParaRPr lang="en-US" sz="14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43" name="Line 13"/>
          <p:cNvSpPr>
            <a:spLocks noChangeShapeType="1"/>
          </p:cNvSpPr>
          <p:nvPr/>
        </p:nvSpPr>
        <p:spPr bwMode="auto">
          <a:xfrm flipH="1" flipV="1">
            <a:off x="6184900" y="4451351"/>
            <a:ext cx="871538" cy="8556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254990" name="Text Box 14"/>
          <p:cNvSpPr txBox="1">
            <a:spLocks noChangeArrowheads="1"/>
          </p:cNvSpPr>
          <p:nvPr/>
        </p:nvSpPr>
        <p:spPr bwMode="auto">
          <a:xfrm>
            <a:off x="2352676" y="4908551"/>
            <a:ext cx="2073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0.5 mV/ m</a:t>
            </a:r>
            <a:endParaRPr lang="en-US" sz="14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45" name="Line 15"/>
          <p:cNvSpPr>
            <a:spLocks noChangeShapeType="1"/>
          </p:cNvSpPr>
          <p:nvPr/>
        </p:nvSpPr>
        <p:spPr bwMode="auto">
          <a:xfrm flipV="1">
            <a:off x="4992688" y="4722813"/>
            <a:ext cx="766762" cy="946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8446" name="Line 16"/>
          <p:cNvSpPr>
            <a:spLocks noChangeShapeType="1"/>
          </p:cNvSpPr>
          <p:nvPr/>
        </p:nvSpPr>
        <p:spPr bwMode="auto">
          <a:xfrm flipV="1">
            <a:off x="3760788" y="4451351"/>
            <a:ext cx="1231900" cy="519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254993" name="Text Box 17"/>
          <p:cNvSpPr txBox="1">
            <a:spLocks noChangeArrowheads="1"/>
          </p:cNvSpPr>
          <p:nvPr/>
        </p:nvSpPr>
        <p:spPr bwMode="auto">
          <a:xfrm>
            <a:off x="7127875" y="2239963"/>
            <a:ext cx="2528888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New daytime coverage area</a:t>
            </a:r>
          </a:p>
        </p:txBody>
      </p:sp>
      <p:sp>
        <p:nvSpPr>
          <p:cNvPr id="18448" name="Line 18"/>
          <p:cNvSpPr>
            <a:spLocks noChangeShapeType="1"/>
          </p:cNvSpPr>
          <p:nvPr/>
        </p:nvSpPr>
        <p:spPr bwMode="auto">
          <a:xfrm flipH="1">
            <a:off x="7056439" y="2646364"/>
            <a:ext cx="593725" cy="414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8449" name="Line 19"/>
          <p:cNvSpPr>
            <a:spLocks noChangeShapeType="1"/>
          </p:cNvSpPr>
          <p:nvPr/>
        </p:nvSpPr>
        <p:spPr bwMode="auto">
          <a:xfrm>
            <a:off x="4121150" y="2968625"/>
            <a:ext cx="1638300" cy="1041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255012" name="Text Box 36"/>
          <p:cNvSpPr txBox="1">
            <a:spLocks noChangeArrowheads="1"/>
          </p:cNvSpPr>
          <p:nvPr/>
        </p:nvSpPr>
        <p:spPr bwMode="auto">
          <a:xfrm>
            <a:off x="2489200" y="2451100"/>
            <a:ext cx="19177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New nighttime coverage area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323850"/>
            <a:ext cx="9144000" cy="1143000"/>
          </a:xfrm>
        </p:spPr>
        <p:txBody>
          <a:bodyPr/>
          <a:lstStyle/>
          <a:p>
            <a:r>
              <a:rPr lang="en-US" b="1" dirty="0">
                <a:latin typeface="Calibri" pitchFamily="34" charset="0"/>
              </a:rPr>
              <a:t>Pros and Cons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4864" y="1190625"/>
            <a:ext cx="7974012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sz="2400" b="1" dirty="0">
                <a:latin typeface="Calibri" pitchFamily="34" charset="0"/>
              </a:rPr>
              <a:t>Typical enlargement of effective coverage area: </a:t>
            </a:r>
            <a:r>
              <a:rPr lang="en-US" sz="2400" b="1" baseline="-10000" dirty="0">
                <a:latin typeface="Calibri" pitchFamily="34" charset="0"/>
              </a:rPr>
              <a:t>~</a:t>
            </a:r>
            <a:r>
              <a:rPr lang="en-US" sz="2400" b="1" dirty="0">
                <a:latin typeface="Calibri" pitchFamily="34" charset="0"/>
              </a:rPr>
              <a:t> 6-10 dB   ( factor of 2 to 3 in radius = 4 to 9 in equivalent listening area).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Elimination of all static beats, which are the most objectionable effect and</a:t>
            </a:r>
            <a:r>
              <a:rPr lang="en-US" sz="2400" b="1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 the source of most tune-outs. Doppler  0.2 Hz/MHz at 30 m/s (67 mph).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sz="2400" b="1" dirty="0">
                <a:solidFill>
                  <a:schemeClr val="bg1"/>
                </a:solidFill>
                <a:latin typeface="Calibri" pitchFamily="34" charset="0"/>
                <a:sym typeface="Symbol" pitchFamily="18" charset="2"/>
              </a:rPr>
              <a:t>Gains greatest for fast music, speech programming.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sz="2400" b="1" dirty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Reduction in co-channel beats</a:t>
            </a:r>
            <a:r>
              <a:rPr lang="en-US" sz="2400" b="1" i="1" dirty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also benefits HD reception; reduced platform motion for CQUAM AM stereo. 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sz="2400" b="1" dirty="0">
                <a:solidFill>
                  <a:srgbClr val="00FFFF"/>
                </a:solidFill>
                <a:latin typeface="Calibri" pitchFamily="34" charset="0"/>
                <a:sym typeface="Symbol" pitchFamily="18" charset="2"/>
              </a:rPr>
              <a:t>Masking usually better on wider-band receivers.</a:t>
            </a:r>
            <a:endParaRPr lang="en-US" sz="2400" b="1" dirty="0">
              <a:latin typeface="Calibri" pitchFamily="34" charset="0"/>
              <a:sym typeface="Symbol" pitchFamily="18" charset="2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sz="2400" b="1" dirty="0">
                <a:solidFill>
                  <a:schemeClr val="bg2"/>
                </a:solidFill>
                <a:latin typeface="Calibri" pitchFamily="34" charset="0"/>
              </a:rPr>
              <a:t>Huge bang for the investment buck for broadcasters!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Minor or no TX equipment modifications; low cost.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400" b="1" i="1" u="sng" dirty="0">
                <a:latin typeface="Calibri" pitchFamily="34" charset="0"/>
              </a:rPr>
              <a:t>Concern</a:t>
            </a:r>
            <a:r>
              <a:rPr lang="en-US" sz="2400" b="1" i="1" dirty="0">
                <a:latin typeface="Calibri" pitchFamily="34" charset="0"/>
              </a:rPr>
              <a:t>: all stations need to synchronize or little benefit!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83325" y="-180243"/>
            <a:ext cx="7885723" cy="1143000"/>
          </a:xfrm>
        </p:spPr>
        <p:txBody>
          <a:bodyPr/>
          <a:lstStyle/>
          <a:p>
            <a:r>
              <a:rPr lang="en-US" sz="3600" b="1" dirty="0"/>
              <a:t>What can be done to fix AM radio?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50" y="1181100"/>
            <a:ext cx="8572500" cy="4114800"/>
          </a:xfrm>
        </p:spPr>
        <p:txBody>
          <a:bodyPr/>
          <a:lstStyle/>
          <a:p>
            <a:pPr>
              <a:buClr>
                <a:schemeClr val="hlink"/>
              </a:buClr>
              <a:buFont typeface="Monotype Sorts" pitchFamily="2" charset="2"/>
              <a:buChar char="u"/>
            </a:pPr>
            <a:r>
              <a:rPr lang="en-US" sz="2400" b="1" u="sng" dirty="0"/>
              <a:t>Broadcasters, NAB, SBE</a:t>
            </a:r>
            <a:r>
              <a:rPr lang="en-US" sz="2400" b="1" dirty="0"/>
              <a:t>:</a:t>
            </a:r>
            <a:endParaRPr lang="en-US" sz="2400" u="sng" dirty="0"/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Adopt synchronous frequency control.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Install CQUAM stereo exciters with GPS-based frequency sync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2"/>
                </a:solidFill>
                <a:latin typeface="Calibri" pitchFamily="34" charset="0"/>
              </a:rPr>
              <a:t>Report known sources of noise to the FCC website</a:t>
            </a:r>
            <a:endParaRPr lang="en-US" sz="2400" b="1" dirty="0">
              <a:latin typeface="Calibri" pitchFamily="34" charset="0"/>
            </a:endParaRPr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00FFFF"/>
                </a:solidFill>
                <a:latin typeface="Calibri" pitchFamily="34" charset="0"/>
              </a:rPr>
              <a:t>Work with local congressman and senators to encourage the establishment of new receiver standards</a:t>
            </a:r>
            <a:endParaRPr lang="en-US" sz="2400" b="1" dirty="0">
              <a:latin typeface="Calibri" pitchFamily="34" charset="0"/>
            </a:endParaRPr>
          </a:p>
          <a:p>
            <a:pPr>
              <a:buClr>
                <a:schemeClr val="hlink"/>
              </a:buClr>
              <a:buFont typeface="Monotype Sorts" pitchFamily="2" charset="2"/>
              <a:buChar char="u"/>
            </a:pPr>
            <a:r>
              <a:rPr lang="en-US" sz="2400" b="1" u="sng" dirty="0"/>
              <a:t>The Commission</a:t>
            </a:r>
            <a:r>
              <a:rPr lang="en-US" sz="2400" b="1" dirty="0"/>
              <a:t>:</a:t>
            </a:r>
            <a:endParaRPr lang="en-US" sz="2400" b="1" u="sng" dirty="0"/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Mandate synchronization (no economic hardship!)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2"/>
                </a:solidFill>
                <a:latin typeface="Calibri" pitchFamily="34" charset="0"/>
              </a:rPr>
              <a:t>Establish a noise study group under the Future of Unlicensed Services Committee of the Technical Advisory Council</a:t>
            </a:r>
            <a:endParaRPr lang="en-US" sz="2400" b="1" dirty="0">
              <a:solidFill>
                <a:schemeClr val="accent1"/>
              </a:solidFill>
            </a:endParaRPr>
          </a:p>
          <a:p>
            <a:pPr lvl="1">
              <a:buClr>
                <a:schemeClr val="hlink"/>
              </a:buClr>
              <a:buFont typeface="Monotype Sorts" pitchFamily="2" charset="2"/>
              <a:buChar char="4"/>
            </a:pPr>
            <a:endParaRPr lang="en-US" sz="2400" b="1" dirty="0"/>
          </a:p>
          <a:p>
            <a:pPr lvl="1">
              <a:buClr>
                <a:schemeClr val="hlink"/>
              </a:buClr>
              <a:buFont typeface="Monotype Sorts" pitchFamily="2" charset="2"/>
              <a:buChar char="4"/>
            </a:pPr>
            <a:endParaRPr lang="en-US" sz="2400" b="1" dirty="0"/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2000250" y="1123950"/>
            <a:ext cx="834390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809750" y="895350"/>
            <a:ext cx="8572500" cy="4114800"/>
          </a:xfrm>
        </p:spPr>
        <p:txBody>
          <a:bodyPr/>
          <a:lstStyle/>
          <a:p>
            <a:pPr>
              <a:buClr>
                <a:schemeClr val="hlink"/>
              </a:buClr>
              <a:buFont typeface="Monotype Sorts" pitchFamily="2" charset="2"/>
              <a:buChar char="u"/>
            </a:pPr>
            <a:r>
              <a:rPr lang="en-US" b="1" u="sng" dirty="0" smtClean="0"/>
              <a:t>Receiver Manufacturers</a:t>
            </a:r>
            <a:r>
              <a:rPr lang="en-US" b="1" dirty="0" smtClean="0"/>
              <a:t>:</a:t>
            </a:r>
            <a:endParaRPr lang="en-US" u="sng" dirty="0" smtClean="0"/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Employ </a:t>
            </a:r>
            <a:r>
              <a:rPr lang="en-US" sz="2400" b="1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 10-kHz (adaptive) receiver RF/IF bandwidths.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/>
                </a:solidFill>
                <a:latin typeface="Calibri" pitchFamily="34" charset="0"/>
              </a:rPr>
              <a:t>Include CQUAM stereo decoders.</a:t>
            </a:r>
            <a:endParaRPr lang="en-US" sz="2400" b="1" dirty="0">
              <a:latin typeface="Calibri" pitchFamily="34" charset="0"/>
            </a:endParaRPr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2"/>
                </a:solidFill>
                <a:latin typeface="Calibri" pitchFamily="34" charset="0"/>
              </a:rPr>
              <a:t>Provide 10-kHz notch and selectable/ adaptive IF </a:t>
            </a:r>
            <a:r>
              <a:rPr lang="en-US" sz="2400" b="1" dirty="0" err="1">
                <a:solidFill>
                  <a:schemeClr val="accent2"/>
                </a:solidFill>
                <a:latin typeface="Calibri" pitchFamily="34" charset="0"/>
              </a:rPr>
              <a:t>bandpass</a:t>
            </a:r>
            <a:r>
              <a:rPr lang="en-US" sz="2400" b="1" dirty="0">
                <a:solidFill>
                  <a:schemeClr val="accent2"/>
                </a:solidFill>
                <a:latin typeface="Calibri" pitchFamily="34" charset="0"/>
              </a:rPr>
              <a:t> filters (±3-10 kHz).</a:t>
            </a:r>
            <a:endParaRPr lang="en-US" sz="2400" b="1" dirty="0">
              <a:latin typeface="Calibri" pitchFamily="34" charset="0"/>
            </a:endParaRPr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00FFFF"/>
                </a:solidFill>
                <a:latin typeface="Calibri" pitchFamily="34" charset="0"/>
              </a:rPr>
              <a:t>Employ broadband noise/impulse limiters.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FF99FF"/>
                </a:solidFill>
                <a:latin typeface="Calibri" pitchFamily="34" charset="0"/>
              </a:rPr>
              <a:t>Utilize synchronous detection circuitry.</a:t>
            </a:r>
            <a:endParaRPr lang="en-US" sz="2400" b="1" dirty="0">
              <a:solidFill>
                <a:srgbClr val="00FFFF"/>
              </a:solidFill>
              <a:latin typeface="Calibri" pitchFamily="34" charset="0"/>
            </a:endParaRPr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D8E3A9"/>
                </a:solidFill>
                <a:latin typeface="Calibri" pitchFamily="34" charset="0"/>
              </a:rPr>
              <a:t>Include very tight RF/IF AGC systems.</a:t>
            </a:r>
            <a:endParaRPr lang="en-US" sz="2400" b="1" dirty="0">
              <a:solidFill>
                <a:srgbClr val="00FFFF"/>
              </a:solidFill>
              <a:latin typeface="Calibri" pitchFamily="34" charset="0"/>
            </a:endParaRPr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latin typeface="Calibri" pitchFamily="34" charset="0"/>
              </a:rPr>
              <a:t>DSP-based processing for best cost, flexibility </a:t>
            </a:r>
            <a:r>
              <a:rPr lang="en-US" sz="2400" b="1" i="1" dirty="0">
                <a:latin typeface="Calibri" pitchFamily="34" charset="0"/>
              </a:rPr>
              <a:t>(e.g.,   	   	Silicon Labs, NXP, TI, ADI, etc.)</a:t>
            </a:r>
          </a:p>
          <a:p>
            <a:pPr>
              <a:buClr>
                <a:schemeClr val="hlink"/>
              </a:buClr>
              <a:buFont typeface="Monotype Sorts" pitchFamily="2" charset="2"/>
              <a:buChar char="u"/>
            </a:pPr>
            <a:r>
              <a:rPr lang="en-US" b="1" u="sng" dirty="0" smtClean="0"/>
              <a:t>Public</a:t>
            </a:r>
            <a:r>
              <a:rPr lang="en-US" b="1" dirty="0" smtClean="0"/>
              <a:t>: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Be pro-active in support of high-quality, free AM radio!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b="1" u="sng" dirty="0">
                <a:latin typeface="Calibri" pitchFamily="34" charset="0"/>
              </a:rPr>
              <a:t>Demand better AM receivers!</a:t>
            </a:r>
          </a:p>
          <a:p>
            <a:pPr lvl="1">
              <a:buClr>
                <a:schemeClr val="hlink"/>
              </a:buClr>
              <a:buFont typeface="Monotype Sorts" pitchFamily="2" charset="2"/>
              <a:buChar char="4"/>
            </a:pPr>
            <a:endParaRPr lang="en-US" sz="2400" b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383325" y="-180243"/>
            <a:ext cx="788572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Book Antiqu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Book Antiqu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Book Antiqu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Book Antiqua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Book Antiqua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Book Antiqua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Book Antiqua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sz="3600" b="1" kern="0"/>
              <a:t>What can be done to fix AM radio?</a:t>
            </a:r>
            <a:endParaRPr lang="en-US" sz="3600" b="1" kern="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1" y="38100"/>
            <a:ext cx="7486650" cy="1143000"/>
          </a:xfrm>
        </p:spPr>
        <p:txBody>
          <a:bodyPr/>
          <a:lstStyle/>
          <a:p>
            <a:r>
              <a:rPr lang="en-US" sz="3600" b="1" dirty="0"/>
              <a:t>The Outlook for AM Broadcasting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0" y="1543050"/>
            <a:ext cx="9144000" cy="4114800"/>
          </a:xfrm>
        </p:spPr>
        <p:txBody>
          <a:bodyPr/>
          <a:lstStyle/>
          <a:p>
            <a:pPr>
              <a:buClr>
                <a:schemeClr val="hlink"/>
              </a:buClr>
            </a:pPr>
            <a:r>
              <a:rPr lang="en-US" sz="2400" b="1" dirty="0">
                <a:latin typeface="Calibri" pitchFamily="34" charset="0"/>
              </a:rPr>
              <a:t>AM, the most spectrally efficient medium, has been essentially technologically orphaned by receiver makers!</a:t>
            </a:r>
            <a:endParaRPr lang="en-US" sz="2800" b="1" dirty="0">
              <a:latin typeface="Calibri" pitchFamily="34" charset="0"/>
            </a:endParaRPr>
          </a:p>
          <a:p>
            <a:pPr>
              <a:buClr>
                <a:schemeClr val="hlink"/>
              </a:buClr>
            </a:pPr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Beats and co-channel </a:t>
            </a:r>
            <a:r>
              <a:rPr lang="en-US" sz="2400" b="1" dirty="0" err="1">
                <a:solidFill>
                  <a:schemeClr val="tx2"/>
                </a:solidFill>
                <a:latin typeface="Calibri" pitchFamily="34" charset="0"/>
              </a:rPr>
              <a:t>intermodulation</a:t>
            </a:r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 the source of most tune-outs  can be significantly reduced at low cost using carrier-synchronization technology.</a:t>
            </a:r>
          </a:p>
          <a:p>
            <a:pPr>
              <a:buClr>
                <a:schemeClr val="hlink"/>
              </a:buClr>
            </a:pPr>
            <a:r>
              <a:rPr lang="en-US" sz="2400" b="1" dirty="0">
                <a:solidFill>
                  <a:schemeClr val="bg1"/>
                </a:solidFill>
                <a:latin typeface="Calibri" pitchFamily="34" charset="0"/>
                <a:sym typeface="Symbol" pitchFamily="18" charset="2"/>
              </a:rPr>
              <a:t>The 10-kHz audio bandwidth afforded by NRSC specs, along with CQUAM stereo, can provide very acceptable quality vs. FM for music as well as speech programming.</a:t>
            </a:r>
          </a:p>
          <a:p>
            <a:pPr>
              <a:buClr>
                <a:schemeClr val="hlink"/>
              </a:buClr>
            </a:pPr>
            <a:r>
              <a:rPr lang="en-US" sz="2400" b="1" dirty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The industry has done little to deter the generally miserable bandwidth of modern AM radios and has failed to effectively support AM stereo. </a:t>
            </a:r>
            <a:r>
              <a:rPr lang="en-US" sz="2400" b="1" i="1" u="sng" dirty="0">
                <a:latin typeface="Calibri" pitchFamily="34" charset="0"/>
                <a:sym typeface="Symbol" pitchFamily="18" charset="2"/>
              </a:rPr>
              <a:t>AM receiver mandates are needed!</a:t>
            </a:r>
            <a:endParaRPr lang="en-US" sz="2400" b="1" i="1" u="sng" dirty="0">
              <a:solidFill>
                <a:schemeClr val="accent2"/>
              </a:solidFill>
              <a:latin typeface="Calibri" pitchFamily="34" charset="0"/>
              <a:sym typeface="Symbol" pitchFamily="18" charset="2"/>
            </a:endParaRPr>
          </a:p>
          <a:p>
            <a:r>
              <a:rPr lang="en-US" sz="2800" b="1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The main needs are for </a:t>
            </a:r>
            <a:r>
              <a:rPr lang="en-US" sz="2800" b="1" u="sng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better receiver performance </a:t>
            </a:r>
            <a:r>
              <a:rPr lang="en-US" sz="2800" b="1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and </a:t>
            </a:r>
            <a:r>
              <a:rPr lang="en-US" sz="2800" b="1" u="sng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noise enforcement</a:t>
            </a:r>
            <a:r>
              <a:rPr lang="en-US" sz="2800" b="1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!</a:t>
            </a:r>
            <a:endParaRPr lang="en-US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1508" name="Line 1028"/>
          <p:cNvSpPr>
            <a:spLocks noChangeShapeType="1"/>
          </p:cNvSpPr>
          <p:nvPr/>
        </p:nvSpPr>
        <p:spPr bwMode="auto">
          <a:xfrm>
            <a:off x="1847850" y="1428750"/>
            <a:ext cx="842010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 type="none" w="sm" len="sm"/>
            <a:tailEnd type="none" w="med" len="lg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21509" name="Text Box 1029"/>
          <p:cNvSpPr txBox="1">
            <a:spLocks noChangeArrowheads="1"/>
          </p:cNvSpPr>
          <p:nvPr/>
        </p:nvSpPr>
        <p:spPr bwMode="auto">
          <a:xfrm>
            <a:off x="2495550" y="971550"/>
            <a:ext cx="71437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i="1">
                <a:solidFill>
                  <a:srgbClr val="FFFFFF"/>
                </a:solidFill>
                <a:latin typeface="Times New Roman" pitchFamily="18" charset="0"/>
              </a:rPr>
              <a:t>(at least, the way we see it!)</a:t>
            </a:r>
          </a:p>
        </p:txBody>
      </p:sp>
      <p:sp>
        <p:nvSpPr>
          <p:cNvPr id="21510" name="Text Box 1030"/>
          <p:cNvSpPr txBox="1">
            <a:spLocks noChangeArrowheads="1"/>
          </p:cNvSpPr>
          <p:nvPr/>
        </p:nvSpPr>
        <p:spPr bwMode="auto">
          <a:xfrm>
            <a:off x="3409950" y="0"/>
            <a:ext cx="56007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u="sng">
                <a:solidFill>
                  <a:srgbClr val="FFFFFF"/>
                </a:solidFill>
                <a:latin typeface="Times New Roman" pitchFamily="18" charset="0"/>
              </a:rPr>
              <a:t>SUMMARY</a:t>
            </a:r>
            <a:endParaRPr lang="en-US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5926" y="152400"/>
            <a:ext cx="7600950" cy="868362"/>
          </a:xfrm>
        </p:spPr>
        <p:txBody>
          <a:bodyPr/>
          <a:lstStyle/>
          <a:p>
            <a:r>
              <a:rPr lang="en-US" b="1" dirty="0" smtClean="0"/>
              <a:t>Three Paths Forward for 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1"/>
            <a:ext cx="8229600" cy="483076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sz="2800" b="1" dirty="0"/>
              <a:t>(1) </a:t>
            </a:r>
            <a:r>
              <a:rPr lang="en-US" sz="2800" b="1" u="sng" dirty="0"/>
              <a:t>Continue current course</a:t>
            </a:r>
            <a:r>
              <a:rPr lang="en-US" sz="2800" dirty="0"/>
              <a:t>: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No significant actions; some minor (helpful) Rules changes</a:t>
            </a:r>
          </a:p>
          <a:p>
            <a:pPr>
              <a:spcBef>
                <a:spcPts val="1200"/>
              </a:spcBef>
            </a:pPr>
            <a:r>
              <a:rPr lang="en-US" sz="2800" b="1" dirty="0"/>
              <a:t>(2) </a:t>
            </a:r>
            <a:r>
              <a:rPr lang="en-US" sz="2800" b="1" u="sng" dirty="0"/>
              <a:t>Order analog “sunset”: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With sufficient HD radio penetration (2019?)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Abrupt, large loss of audience; economic shock</a:t>
            </a:r>
          </a:p>
          <a:p>
            <a:pPr>
              <a:spcBef>
                <a:spcPts val="1200"/>
              </a:spcBef>
            </a:pPr>
            <a:r>
              <a:rPr lang="en-US" sz="2800" b="1" dirty="0"/>
              <a:t>(3) </a:t>
            </a:r>
            <a:r>
              <a:rPr lang="en-US" sz="2800" b="1" u="sng" dirty="0"/>
              <a:t>Three Critical Steps to AM Revitalization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Conduct a noise study in the 0.5MHz-2GHz band and review and modify as appropriate the Part-15 and Part-18 EMI regulations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Establish AM receiver specs to provide parity with FM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Promptly adopt AM synchronization rules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1185984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575" y="236538"/>
            <a:ext cx="7410450" cy="982662"/>
          </a:xfrm>
        </p:spPr>
        <p:txBody>
          <a:bodyPr>
            <a:noAutofit/>
          </a:bodyPr>
          <a:lstStyle/>
          <a:p>
            <a:r>
              <a:rPr lang="en-US" sz="3800" b="1" dirty="0"/>
              <a:t>Legal Precedents for Strong Action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226" y="1333501"/>
            <a:ext cx="8867775" cy="5676899"/>
          </a:xfrm>
        </p:spPr>
        <p:txBody>
          <a:bodyPr>
            <a:normAutofit fontScale="92500"/>
          </a:bodyPr>
          <a:lstStyle/>
          <a:p>
            <a:r>
              <a:rPr lang="en-US" sz="2400" b="1" dirty="0"/>
              <a:t>The Commission has proactively managed the broadcast services in the past:</a:t>
            </a:r>
            <a:endParaRPr lang="en-US" sz="2000" b="1" dirty="0"/>
          </a:p>
          <a:p>
            <a:pPr lvl="1"/>
            <a:r>
              <a:rPr lang="en-US" sz="2000" b="1" dirty="0"/>
              <a:t>Denial of AM stereo in 1961 to assure success for FM</a:t>
            </a:r>
          </a:p>
          <a:p>
            <a:pPr lvl="1"/>
            <a:r>
              <a:rPr lang="en-US" sz="2000" b="1" dirty="0"/>
              <a:t>Adoption of FM stereo standard (1961)</a:t>
            </a:r>
          </a:p>
          <a:p>
            <a:pPr lvl="1"/>
            <a:r>
              <a:rPr lang="en-US" sz="2000" b="1" dirty="0"/>
              <a:t>UHF-TV floundering; All-Channel Receiver Act passed (1961)</a:t>
            </a:r>
          </a:p>
          <a:p>
            <a:pPr lvl="1"/>
            <a:r>
              <a:rPr lang="en-US" sz="2000" b="1" dirty="0"/>
              <a:t>Commission solicited AM stereo proposals (</a:t>
            </a:r>
            <a:r>
              <a:rPr lang="en-US" sz="2000" b="1" baseline="-10000" dirty="0"/>
              <a:t>~</a:t>
            </a:r>
            <a:r>
              <a:rPr lang="en-US" sz="2000" b="1" dirty="0"/>
              <a:t>1979-80)</a:t>
            </a:r>
          </a:p>
          <a:p>
            <a:pPr lvl="1"/>
            <a:r>
              <a:rPr lang="en-US" sz="2000" b="1" dirty="0"/>
              <a:t>Magnavox CPM system selected (1980); </a:t>
            </a:r>
            <a:r>
              <a:rPr lang="en-US" sz="2000" dirty="0"/>
              <a:t>lawsuits threatened</a:t>
            </a:r>
          </a:p>
          <a:p>
            <a:pPr lvl="1"/>
            <a:r>
              <a:rPr lang="en-US" sz="2000" dirty="0">
                <a:solidFill>
                  <a:srgbClr val="000099"/>
                </a:solidFill>
              </a:rPr>
              <a:t>Commission adopted “marketplace approach” (1982) </a:t>
            </a:r>
            <a:r>
              <a:rPr lang="en-US" sz="2000" dirty="0">
                <a:solidFill>
                  <a:srgbClr val="000099"/>
                </a:solidFill>
                <a:sym typeface="Symbol"/>
              </a:rPr>
              <a:t> </a:t>
            </a:r>
            <a:r>
              <a:rPr lang="en-US" sz="2000" dirty="0">
                <a:solidFill>
                  <a:srgbClr val="000099"/>
                </a:solidFill>
              </a:rPr>
              <a:t>failure for AM!</a:t>
            </a:r>
          </a:p>
          <a:p>
            <a:pPr lvl="1"/>
            <a:r>
              <a:rPr lang="en-US" sz="2000" b="1" dirty="0"/>
              <a:t>TV stereo (BTSC) adopted by industry with Commission blessing (1984)</a:t>
            </a:r>
          </a:p>
          <a:p>
            <a:pPr lvl="1"/>
            <a:r>
              <a:rPr lang="en-US" sz="2000" dirty="0">
                <a:solidFill>
                  <a:srgbClr val="000099"/>
                </a:solidFill>
              </a:rPr>
              <a:t>AMAX receiver standards (1993); no Commission mandate </a:t>
            </a:r>
            <a:r>
              <a:rPr lang="en-US" sz="2000" dirty="0">
                <a:solidFill>
                  <a:srgbClr val="000099"/>
                </a:solidFill>
                <a:sym typeface="Symbol"/>
              </a:rPr>
              <a:t> failure</a:t>
            </a:r>
          </a:p>
          <a:p>
            <a:pPr lvl="1"/>
            <a:r>
              <a:rPr lang="en-US" sz="2000" b="1" dirty="0">
                <a:sym typeface="Symbol"/>
              </a:rPr>
              <a:t>Final CQUAM approval in 1993</a:t>
            </a:r>
            <a:r>
              <a:rPr lang="en-US" sz="2000" dirty="0">
                <a:sym typeface="Symbol"/>
              </a:rPr>
              <a:t>; too late without receiver mandates</a:t>
            </a:r>
          </a:p>
          <a:p>
            <a:r>
              <a:rPr lang="en-US" sz="2400" b="1" dirty="0">
                <a:sym typeface="Symbol"/>
              </a:rPr>
              <a:t>AM has been left to drift too long; the situation is now desperate!</a:t>
            </a:r>
          </a:p>
          <a:p>
            <a:r>
              <a:rPr lang="en-US" sz="2400" b="1" dirty="0">
                <a:sym typeface="Symbol"/>
              </a:rPr>
              <a:t>Industry will not move on its own, so it’s up to the Commission to move in </a:t>
            </a:r>
            <a:r>
              <a:rPr lang="en-US" sz="2400" b="1" i="1" u="sng" dirty="0">
                <a:solidFill>
                  <a:srgbClr val="000099"/>
                </a:solidFill>
                <a:sym typeface="Symbol"/>
              </a:rPr>
              <a:t>the public interest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  </a:t>
            </a:r>
            <a:r>
              <a:rPr lang="en-US" sz="2400" b="1" dirty="0">
                <a:sym typeface="Symbol"/>
              </a:rPr>
              <a:t>to preserve AM</a:t>
            </a:r>
            <a:endParaRPr lang="en-US" sz="2400" b="1" dirty="0"/>
          </a:p>
          <a:p>
            <a:pPr lvl="1"/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095500" y="1200150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/>
              <a:t>Projected AM Listenership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4026" y="5695950"/>
            <a:ext cx="8943975" cy="1162050"/>
          </a:xfrm>
        </p:spPr>
        <p:txBody>
          <a:bodyPr>
            <a:normAutofit fontScale="40000" lnSpcReduction="20000"/>
          </a:bodyPr>
          <a:lstStyle/>
          <a:p>
            <a:r>
              <a:rPr lang="en-US" sz="5900" b="1" dirty="0">
                <a:cs typeface="Times New Roman" pitchFamily="18" charset="0"/>
              </a:rPr>
              <a:t>Scenarios versus estimated AM survival share threshold</a:t>
            </a:r>
          </a:p>
          <a:p>
            <a:r>
              <a:rPr lang="en-US" sz="5900" b="1" dirty="0">
                <a:cs typeface="Times New Roman" pitchFamily="18" charset="0"/>
              </a:rPr>
              <a:t>Aggressive, prompt action is needed to save AM radio!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1143000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590800" y="1447800"/>
            <a:ext cx="0" cy="358140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82174" y="5029200"/>
            <a:ext cx="7467600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87894" y="1905002"/>
            <a:ext cx="707886" cy="228599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600" b="1" dirty="0"/>
              <a:t>Total </a:t>
            </a:r>
            <a:r>
              <a:rPr lang="en-US" b="1" dirty="0"/>
              <a:t>Radio</a:t>
            </a:r>
            <a:r>
              <a:rPr lang="en-US" sz="1600" b="1" dirty="0"/>
              <a:t> Audience (%)</a:t>
            </a:r>
            <a:endParaRPr 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344948" y="47934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09800" y="14219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05166" y="21005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09800" y="2794956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09800" y="35052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311878" y="4191000"/>
            <a:ext cx="225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2514600" y="2743200"/>
            <a:ext cx="152400" cy="0"/>
          </a:xfrm>
          <a:prstGeom prst="line">
            <a:avLst/>
          </a:prstGeom>
          <a:ln w="127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09156" y="259223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99"/>
                </a:solidFill>
              </a:rPr>
              <a:t>17</a:t>
            </a:r>
            <a:endParaRPr lang="en-US" sz="1600" b="1" dirty="0">
              <a:solidFill>
                <a:srgbClr val="000099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590800" y="3886200"/>
            <a:ext cx="7010400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33600" y="5029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2014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929330" y="5029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2016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715000" y="5029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2018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467600" y="5029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2020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9067800" y="5029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2022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73341" y="3581400"/>
            <a:ext cx="371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Avg. AM Survival Threshold (est.)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3521018" y="4953000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419600" y="4953000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309556" y="4953000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172200" y="4953000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086600" y="4953000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943486" y="4953000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763000" y="4953000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9601200" y="4953000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47"/>
          <p:cNvSpPr/>
          <p:nvPr/>
        </p:nvSpPr>
        <p:spPr>
          <a:xfrm>
            <a:off x="2593675" y="2743205"/>
            <a:ext cx="7047782" cy="1828800"/>
          </a:xfrm>
          <a:custGeom>
            <a:avLst/>
            <a:gdLst>
              <a:gd name="connsiteX0" fmla="*/ 0 w 7047782"/>
              <a:gd name="connsiteY0" fmla="*/ 0 h 1828800"/>
              <a:gd name="connsiteX1" fmla="*/ 293299 w 7047782"/>
              <a:gd name="connsiteY1" fmla="*/ 232913 h 1828800"/>
              <a:gd name="connsiteX2" fmla="*/ 897148 w 7047782"/>
              <a:gd name="connsiteY2" fmla="*/ 552090 h 1828800"/>
              <a:gd name="connsiteX3" fmla="*/ 2147978 w 7047782"/>
              <a:gd name="connsiteY3" fmla="*/ 983411 h 1828800"/>
              <a:gd name="connsiteX4" fmla="*/ 3648974 w 7047782"/>
              <a:gd name="connsiteY4" fmla="*/ 1345720 h 1828800"/>
              <a:gd name="connsiteX5" fmla="*/ 6012612 w 7047782"/>
              <a:gd name="connsiteY5" fmla="*/ 1716656 h 1828800"/>
              <a:gd name="connsiteX6" fmla="*/ 7047782 w 7047782"/>
              <a:gd name="connsiteY6" fmla="*/ 18288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47782" h="1828800">
                <a:moveTo>
                  <a:pt x="0" y="0"/>
                </a:moveTo>
                <a:cubicBezTo>
                  <a:pt x="71887" y="70449"/>
                  <a:pt x="143774" y="140898"/>
                  <a:pt x="293299" y="232913"/>
                </a:cubicBezTo>
                <a:cubicBezTo>
                  <a:pt x="442824" y="324928"/>
                  <a:pt x="588035" y="427007"/>
                  <a:pt x="897148" y="552090"/>
                </a:cubicBezTo>
                <a:cubicBezTo>
                  <a:pt x="1206261" y="677173"/>
                  <a:pt x="1689340" y="851139"/>
                  <a:pt x="2147978" y="983411"/>
                </a:cubicBezTo>
                <a:cubicBezTo>
                  <a:pt x="2606616" y="1115683"/>
                  <a:pt x="3004868" y="1223513"/>
                  <a:pt x="3648974" y="1345720"/>
                </a:cubicBezTo>
                <a:cubicBezTo>
                  <a:pt x="4293080" y="1467928"/>
                  <a:pt x="5446144" y="1636143"/>
                  <a:pt x="6012612" y="1716656"/>
                </a:cubicBezTo>
                <a:cubicBezTo>
                  <a:pt x="6579080" y="1797169"/>
                  <a:pt x="6859439" y="1807234"/>
                  <a:pt x="7047782" y="1828800"/>
                </a:cubicBezTo>
              </a:path>
            </a:pathLst>
          </a:cu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2610928" y="2725946"/>
            <a:ext cx="2037272" cy="931654"/>
          </a:xfrm>
          <a:custGeom>
            <a:avLst/>
            <a:gdLst>
              <a:gd name="connsiteX0" fmla="*/ 0 w 1897812"/>
              <a:gd name="connsiteY0" fmla="*/ 0 h 905774"/>
              <a:gd name="connsiteX1" fmla="*/ 189781 w 1897812"/>
              <a:gd name="connsiteY1" fmla="*/ 172528 h 905774"/>
              <a:gd name="connsiteX2" fmla="*/ 776378 w 1897812"/>
              <a:gd name="connsiteY2" fmla="*/ 508959 h 905774"/>
              <a:gd name="connsiteX3" fmla="*/ 1897812 w 1897812"/>
              <a:gd name="connsiteY3" fmla="*/ 905774 h 905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97812" h="905774">
                <a:moveTo>
                  <a:pt x="0" y="0"/>
                </a:moveTo>
                <a:cubicBezTo>
                  <a:pt x="30192" y="43851"/>
                  <a:pt x="60385" y="87702"/>
                  <a:pt x="189781" y="172528"/>
                </a:cubicBezTo>
                <a:cubicBezTo>
                  <a:pt x="319177" y="257354"/>
                  <a:pt x="491706" y="386751"/>
                  <a:pt x="776378" y="508959"/>
                </a:cubicBezTo>
                <a:cubicBezTo>
                  <a:pt x="1061050" y="631167"/>
                  <a:pt x="1479431" y="768470"/>
                  <a:pt x="1897812" y="90577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4646763" y="2078966"/>
            <a:ext cx="4951563" cy="1787106"/>
          </a:xfrm>
          <a:custGeom>
            <a:avLst/>
            <a:gdLst>
              <a:gd name="connsiteX0" fmla="*/ 0 w 4951563"/>
              <a:gd name="connsiteY0" fmla="*/ 1578634 h 1787106"/>
              <a:gd name="connsiteX1" fmla="*/ 250166 w 4951563"/>
              <a:gd name="connsiteY1" fmla="*/ 1639019 h 1787106"/>
              <a:gd name="connsiteX2" fmla="*/ 836763 w 4951563"/>
              <a:gd name="connsiteY2" fmla="*/ 1699404 h 1787106"/>
              <a:gd name="connsiteX3" fmla="*/ 1647646 w 4951563"/>
              <a:gd name="connsiteY3" fmla="*/ 1578634 h 1787106"/>
              <a:gd name="connsiteX4" fmla="*/ 4097547 w 4951563"/>
              <a:gd name="connsiteY4" fmla="*/ 448574 h 1787106"/>
              <a:gd name="connsiteX5" fmla="*/ 4951563 w 4951563"/>
              <a:gd name="connsiteY5" fmla="*/ 0 h 1787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51563" h="1787106">
                <a:moveTo>
                  <a:pt x="0" y="1578634"/>
                </a:moveTo>
                <a:cubicBezTo>
                  <a:pt x="55353" y="1598762"/>
                  <a:pt x="110706" y="1618891"/>
                  <a:pt x="250166" y="1639019"/>
                </a:cubicBezTo>
                <a:cubicBezTo>
                  <a:pt x="389626" y="1659147"/>
                  <a:pt x="603850" y="1709468"/>
                  <a:pt x="836763" y="1699404"/>
                </a:cubicBezTo>
                <a:cubicBezTo>
                  <a:pt x="1069676" y="1689340"/>
                  <a:pt x="1104182" y="1787106"/>
                  <a:pt x="1647646" y="1578634"/>
                </a:cubicBezTo>
                <a:cubicBezTo>
                  <a:pt x="2191110" y="1370162"/>
                  <a:pt x="3546894" y="711680"/>
                  <a:pt x="4097547" y="448574"/>
                </a:cubicBezTo>
                <a:cubicBezTo>
                  <a:pt x="4648200" y="185468"/>
                  <a:pt x="4804914" y="77638"/>
                  <a:pt x="4951563" y="0"/>
                </a:cubicBezTo>
              </a:path>
            </a:pathLst>
          </a:cu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2610928" y="1440612"/>
            <a:ext cx="6935638" cy="2193985"/>
          </a:xfrm>
          <a:custGeom>
            <a:avLst/>
            <a:gdLst>
              <a:gd name="connsiteX0" fmla="*/ 0 w 6935638"/>
              <a:gd name="connsiteY0" fmla="*/ 1293963 h 2193985"/>
              <a:gd name="connsiteX1" fmla="*/ 207034 w 6935638"/>
              <a:gd name="connsiteY1" fmla="*/ 1475117 h 2193985"/>
              <a:gd name="connsiteX2" fmla="*/ 733246 w 6935638"/>
              <a:gd name="connsiteY2" fmla="*/ 1785668 h 2193985"/>
              <a:gd name="connsiteX3" fmla="*/ 1897812 w 6935638"/>
              <a:gd name="connsiteY3" fmla="*/ 2139351 h 2193985"/>
              <a:gd name="connsiteX4" fmla="*/ 3183147 w 6935638"/>
              <a:gd name="connsiteY4" fmla="*/ 2113472 h 2193985"/>
              <a:gd name="connsiteX5" fmla="*/ 4183812 w 6935638"/>
              <a:gd name="connsiteY5" fmla="*/ 1716657 h 2193985"/>
              <a:gd name="connsiteX6" fmla="*/ 6935638 w 6935638"/>
              <a:gd name="connsiteY6" fmla="*/ 0 h 219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35638" h="2193985">
                <a:moveTo>
                  <a:pt x="0" y="1293963"/>
                </a:moveTo>
                <a:cubicBezTo>
                  <a:pt x="42413" y="1343564"/>
                  <a:pt x="84826" y="1393166"/>
                  <a:pt x="207034" y="1475117"/>
                </a:cubicBezTo>
                <a:cubicBezTo>
                  <a:pt x="329242" y="1557068"/>
                  <a:pt x="451450" y="1674962"/>
                  <a:pt x="733246" y="1785668"/>
                </a:cubicBezTo>
                <a:cubicBezTo>
                  <a:pt x="1015042" y="1896374"/>
                  <a:pt x="1489495" y="2084717"/>
                  <a:pt x="1897812" y="2139351"/>
                </a:cubicBezTo>
                <a:cubicBezTo>
                  <a:pt x="2306129" y="2193985"/>
                  <a:pt x="2802147" y="2183921"/>
                  <a:pt x="3183147" y="2113472"/>
                </a:cubicBezTo>
                <a:cubicBezTo>
                  <a:pt x="3564147" y="2043023"/>
                  <a:pt x="3558397" y="2068902"/>
                  <a:pt x="4183812" y="1716657"/>
                </a:cubicBezTo>
                <a:cubicBezTo>
                  <a:pt x="4809227" y="1364412"/>
                  <a:pt x="5872432" y="682206"/>
                  <a:pt x="6935638" y="0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9594008" y="1516809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Active EMI Enforcement</a:t>
            </a:r>
            <a:endParaRPr lang="en-US" sz="1200" b="1" dirty="0"/>
          </a:p>
        </p:txBody>
      </p:sp>
      <p:sp>
        <p:nvSpPr>
          <p:cNvPr id="56" name="Right Brace 55"/>
          <p:cNvSpPr/>
          <p:nvPr/>
        </p:nvSpPr>
        <p:spPr>
          <a:xfrm>
            <a:off x="9601200" y="1431982"/>
            <a:ext cx="152400" cy="609600"/>
          </a:xfrm>
          <a:prstGeom prst="rightBrace">
            <a:avLst>
              <a:gd name="adj1" fmla="val 8333"/>
              <a:gd name="adj2" fmla="val 5141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9447366" y="44196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0099"/>
                </a:solidFill>
              </a:rPr>
              <a:t>Current Path</a:t>
            </a:r>
            <a:endParaRPr lang="en-US" sz="1400" b="1" dirty="0">
              <a:solidFill>
                <a:srgbClr val="000099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7086600" y="4225504"/>
            <a:ext cx="0" cy="533400"/>
          </a:xfrm>
          <a:prstGeom prst="line">
            <a:avLst/>
          </a:prstGeom>
          <a:ln w="190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 61"/>
          <p:cNvSpPr/>
          <p:nvPr/>
        </p:nvSpPr>
        <p:spPr>
          <a:xfrm>
            <a:off x="7088039" y="3102635"/>
            <a:ext cx="2888411" cy="1650521"/>
          </a:xfrm>
          <a:custGeom>
            <a:avLst/>
            <a:gdLst>
              <a:gd name="connsiteX0" fmla="*/ 0 w 2888411"/>
              <a:gd name="connsiteY0" fmla="*/ 1650521 h 1650521"/>
              <a:gd name="connsiteX1" fmla="*/ 526211 w 2888411"/>
              <a:gd name="connsiteY1" fmla="*/ 1512498 h 1650521"/>
              <a:gd name="connsiteX2" fmla="*/ 1061049 w 2888411"/>
              <a:gd name="connsiteY2" fmla="*/ 1253706 h 1650521"/>
              <a:gd name="connsiteX3" fmla="*/ 2605177 w 2888411"/>
              <a:gd name="connsiteY3" fmla="*/ 192657 h 1650521"/>
              <a:gd name="connsiteX4" fmla="*/ 2760453 w 2888411"/>
              <a:gd name="connsiteY4" fmla="*/ 97766 h 1650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8411" h="1650521">
                <a:moveTo>
                  <a:pt x="0" y="1650521"/>
                </a:moveTo>
                <a:cubicBezTo>
                  <a:pt x="174685" y="1614577"/>
                  <a:pt x="349370" y="1578634"/>
                  <a:pt x="526211" y="1512498"/>
                </a:cubicBezTo>
                <a:cubicBezTo>
                  <a:pt x="703052" y="1446362"/>
                  <a:pt x="714555" y="1473679"/>
                  <a:pt x="1061049" y="1253706"/>
                </a:cubicBezTo>
                <a:cubicBezTo>
                  <a:pt x="1407543" y="1033733"/>
                  <a:pt x="2321943" y="385314"/>
                  <a:pt x="2605177" y="192657"/>
                </a:cubicBezTo>
                <a:cubicBezTo>
                  <a:pt x="2888411" y="0"/>
                  <a:pt x="2824432" y="48883"/>
                  <a:pt x="2760453" y="97766"/>
                </a:cubicBezTo>
              </a:path>
            </a:pathLst>
          </a:custGeom>
          <a:ln w="190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9372600" y="28956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All-Digital</a:t>
            </a:r>
            <a:endParaRPr lang="en-US" sz="14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5257800" y="4394622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Analog Sunset</a:t>
            </a:r>
          </a:p>
          <a:p>
            <a:pPr algn="ctr"/>
            <a:r>
              <a:rPr lang="en-US" dirty="0">
                <a:solidFill>
                  <a:srgbClr val="7030A0"/>
                </a:solidFill>
              </a:rPr>
              <a:t>(projected)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6773174" y="4594646"/>
            <a:ext cx="304800" cy="76200"/>
          </a:xfrm>
          <a:prstGeom prst="straightConnector1">
            <a:avLst/>
          </a:prstGeom>
          <a:ln w="12700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38080" y="2545686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8000"/>
                </a:solidFill>
              </a:rPr>
              <a:t>AM Receiver Specs adopted</a:t>
            </a:r>
            <a:endParaRPr lang="en-US" sz="1600" dirty="0">
              <a:solidFill>
                <a:srgbClr val="008000"/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H="1">
            <a:off x="3945321" y="3083356"/>
            <a:ext cx="422457" cy="345645"/>
          </a:xfrm>
          <a:prstGeom prst="straightConnector1">
            <a:avLst/>
          </a:prstGeom>
          <a:ln w="1905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9906000" y="4876801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Time</a:t>
            </a:r>
            <a:endParaRPr lang="en-US" sz="1400" b="1" dirty="0"/>
          </a:p>
        </p:txBody>
      </p:sp>
      <p:sp>
        <p:nvSpPr>
          <p:cNvPr id="47" name="Freeform 46"/>
          <p:cNvSpPr/>
          <p:nvPr/>
        </p:nvSpPr>
        <p:spPr>
          <a:xfrm>
            <a:off x="2600685" y="3257550"/>
            <a:ext cx="6895741" cy="1562100"/>
          </a:xfrm>
          <a:custGeom>
            <a:avLst/>
            <a:gdLst>
              <a:gd name="connsiteX0" fmla="*/ 0 w 7047782"/>
              <a:gd name="connsiteY0" fmla="*/ 0 h 1828800"/>
              <a:gd name="connsiteX1" fmla="*/ 293299 w 7047782"/>
              <a:gd name="connsiteY1" fmla="*/ 232913 h 1828800"/>
              <a:gd name="connsiteX2" fmla="*/ 897148 w 7047782"/>
              <a:gd name="connsiteY2" fmla="*/ 552090 h 1828800"/>
              <a:gd name="connsiteX3" fmla="*/ 2147978 w 7047782"/>
              <a:gd name="connsiteY3" fmla="*/ 983411 h 1828800"/>
              <a:gd name="connsiteX4" fmla="*/ 3648974 w 7047782"/>
              <a:gd name="connsiteY4" fmla="*/ 1345720 h 1828800"/>
              <a:gd name="connsiteX5" fmla="*/ 6012612 w 7047782"/>
              <a:gd name="connsiteY5" fmla="*/ 1716656 h 1828800"/>
              <a:gd name="connsiteX6" fmla="*/ 7047782 w 7047782"/>
              <a:gd name="connsiteY6" fmla="*/ 18288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47782" h="1828800">
                <a:moveTo>
                  <a:pt x="0" y="0"/>
                </a:moveTo>
                <a:cubicBezTo>
                  <a:pt x="71887" y="70449"/>
                  <a:pt x="143774" y="140898"/>
                  <a:pt x="293299" y="232913"/>
                </a:cubicBezTo>
                <a:cubicBezTo>
                  <a:pt x="442824" y="324928"/>
                  <a:pt x="588035" y="427007"/>
                  <a:pt x="897148" y="552090"/>
                </a:cubicBezTo>
                <a:cubicBezTo>
                  <a:pt x="1206261" y="677173"/>
                  <a:pt x="1689340" y="851139"/>
                  <a:pt x="2147978" y="983411"/>
                </a:cubicBezTo>
                <a:cubicBezTo>
                  <a:pt x="2606616" y="1115683"/>
                  <a:pt x="3004868" y="1223513"/>
                  <a:pt x="3648974" y="1345720"/>
                </a:cubicBezTo>
                <a:cubicBezTo>
                  <a:pt x="4293080" y="1467928"/>
                  <a:pt x="5446144" y="1636143"/>
                  <a:pt x="6012612" y="1716656"/>
                </a:cubicBezTo>
                <a:cubicBezTo>
                  <a:pt x="6579080" y="1797169"/>
                  <a:pt x="6859439" y="1807234"/>
                  <a:pt x="7047782" y="182880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2128966" y="3059668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11.5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275916" y="4667251"/>
            <a:ext cx="1573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Path – </a:t>
            </a:r>
            <a:r>
              <a:rPr lang="en-US" sz="1200" b="1" i="1" dirty="0">
                <a:solidFill>
                  <a:srgbClr val="FF0000"/>
                </a:solidFill>
              </a:rPr>
              <a:t>L.A. Times</a:t>
            </a:r>
            <a:endParaRPr lang="en-US" sz="1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246063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Part-15 EMI Enforcement:</a:t>
            </a:r>
            <a:r>
              <a:rPr lang="en-US" sz="3600" b="1" i="1" dirty="0"/>
              <a:t/>
            </a:r>
            <a:br>
              <a:rPr lang="en-US" sz="3600" b="1" i="1" dirty="0"/>
            </a:br>
            <a:r>
              <a:rPr lang="en-US" sz="3600" b="1" i="1" dirty="0"/>
              <a:t>“Do or Die” for AM Radio</a:t>
            </a:r>
            <a:endParaRPr lang="en-US" sz="3600" b="1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4526" y="1466851"/>
            <a:ext cx="8753475" cy="5114925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/>
              <a:t>AM is slowly drowning in a sea of noise (QRM)! </a:t>
            </a:r>
            <a:r>
              <a:rPr lang="en-US" sz="2800" b="1" u="sng" dirty="0">
                <a:solidFill>
                  <a:srgbClr val="0066FF"/>
                </a:solidFill>
              </a:rPr>
              <a:t>Analog &amp; Digital</a:t>
            </a:r>
          </a:p>
          <a:p>
            <a:pPr lvl="1"/>
            <a:r>
              <a:rPr lang="en-US" sz="2400" dirty="0"/>
              <a:t>Power lines (high &amp; low-voltage) – poor maintenance</a:t>
            </a:r>
          </a:p>
          <a:p>
            <a:pPr lvl="2"/>
            <a:r>
              <a:rPr lang="en-US" sz="2000" dirty="0"/>
              <a:t>Bad insulators, bushings, arcing transformers</a:t>
            </a:r>
          </a:p>
          <a:p>
            <a:pPr lvl="2"/>
            <a:r>
              <a:rPr lang="en-US" sz="2000" dirty="0"/>
              <a:t>Ineffective RFI suppression &amp; grounding</a:t>
            </a:r>
          </a:p>
          <a:p>
            <a:pPr lvl="2"/>
            <a:r>
              <a:rPr lang="en-US" sz="2000" dirty="0"/>
              <a:t>Proximity to roads</a:t>
            </a:r>
          </a:p>
          <a:p>
            <a:pPr lvl="1"/>
            <a:r>
              <a:rPr lang="en-US" sz="2400" dirty="0"/>
              <a:t>Telephone, cable feeders (DSL, CATV signal leakage)</a:t>
            </a:r>
          </a:p>
          <a:p>
            <a:pPr lvl="1"/>
            <a:r>
              <a:rPr lang="en-US" sz="2400" dirty="0"/>
              <a:t>Consumer devices with radiation &amp; shielding issues</a:t>
            </a:r>
          </a:p>
          <a:p>
            <a:pPr lvl="2"/>
            <a:r>
              <a:rPr lang="en-US" sz="2000" dirty="0"/>
              <a:t>Computers, modems, switching power supplies, etc.</a:t>
            </a:r>
          </a:p>
          <a:p>
            <a:pPr lvl="2"/>
            <a:r>
              <a:rPr lang="en-US" sz="2000" dirty="0"/>
              <a:t>Fluorescent &amp; LED lamp ballasts, dimmers</a:t>
            </a:r>
          </a:p>
          <a:p>
            <a:pPr lvl="2"/>
            <a:r>
              <a:rPr lang="en-US" sz="2000" dirty="0"/>
              <a:t>LCD &amp; plasma HDTV sets, home A/V gear</a:t>
            </a:r>
          </a:p>
          <a:p>
            <a:pPr>
              <a:spcBef>
                <a:spcPts val="1200"/>
              </a:spcBef>
            </a:pPr>
            <a:r>
              <a:rPr lang="en-US" sz="2800" b="1" dirty="0"/>
              <a:t>The legal solution requires active enforcement now!</a:t>
            </a:r>
          </a:p>
          <a:p>
            <a:pPr lvl="1">
              <a:spcBef>
                <a:spcPts val="1200"/>
              </a:spcBef>
            </a:pPr>
            <a:r>
              <a:rPr lang="en-US" sz="2400" b="1" dirty="0"/>
              <a:t>Part-15 Rules need to be re-evaluated respective to the present noise environment:</a:t>
            </a:r>
          </a:p>
          <a:p>
            <a:pPr lvl="2">
              <a:spcBef>
                <a:spcPts val="1200"/>
              </a:spcBef>
            </a:pPr>
            <a:r>
              <a:rPr lang="en-US" sz="2100" b="1" dirty="0"/>
              <a:t>Unintentional Radiators (§47 CFR 15, Subparts A &amp; B [15.209, 15.221])</a:t>
            </a:r>
          </a:p>
          <a:p>
            <a:pPr lvl="2">
              <a:spcBef>
                <a:spcPts val="1200"/>
              </a:spcBef>
            </a:pPr>
            <a:r>
              <a:rPr lang="en-US" sz="2100" b="1" dirty="0"/>
              <a:t>Intentional Radiators (§47 CFR 15, Subparts A &amp; C)</a:t>
            </a:r>
          </a:p>
          <a:p>
            <a:pPr lvl="2">
              <a:spcBef>
                <a:spcPts val="1200"/>
              </a:spcBef>
            </a:pPr>
            <a:r>
              <a:rPr lang="en-US" sz="2100" b="1" dirty="0"/>
              <a:t>Home devices (Digital Devices Part B)</a:t>
            </a:r>
            <a:endParaRPr lang="en-US" sz="21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095500" y="1400175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Part-15 EMI Enforcement: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“Do or Die” for AM Radio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57350"/>
            <a:ext cx="8229600" cy="50673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b="1" dirty="0"/>
              <a:t>FCC Lab should demand </a:t>
            </a:r>
            <a:r>
              <a:rPr lang="en-US" sz="2400" b="1" u="sng" dirty="0"/>
              <a:t>valid</a:t>
            </a:r>
            <a:r>
              <a:rPr lang="en-US" sz="2400" b="1" dirty="0"/>
              <a:t> Part-15 certification from vendors (e.g., Wal-Mart, Sears, Best Buy, Amazon) &amp; </a:t>
            </a:r>
            <a:r>
              <a:rPr lang="en-US" sz="2400" b="1" i="1" dirty="0"/>
              <a:t>perform random product testing to assure compliance</a:t>
            </a:r>
            <a:r>
              <a:rPr lang="en-US" sz="2400" b="1" dirty="0"/>
              <a:t>.</a:t>
            </a:r>
          </a:p>
          <a:p>
            <a:pPr>
              <a:spcBef>
                <a:spcPts val="1200"/>
              </a:spcBef>
            </a:pPr>
            <a:r>
              <a:rPr lang="en-US" sz="2400" b="1" dirty="0"/>
              <a:t>Noncompliance should result in hefty fines and (in egregious cases) even marketing injunctions.</a:t>
            </a:r>
          </a:p>
          <a:p>
            <a:pPr>
              <a:spcBef>
                <a:spcPts val="1200"/>
              </a:spcBef>
            </a:pPr>
            <a:r>
              <a:rPr lang="en-US" sz="2400" b="1" dirty="0"/>
              <a:t>AM stations must become actively involved in reporting Utility &amp; Home Device Part-15 offenses to the Commission.</a:t>
            </a:r>
          </a:p>
          <a:p>
            <a:pPr>
              <a:spcBef>
                <a:spcPts val="1200"/>
              </a:spcBef>
            </a:pPr>
            <a:r>
              <a:rPr lang="en-US" sz="2400" b="1" dirty="0"/>
              <a:t>Public (non-technical) interference complaints would be directed to the affected stations for follow-up.</a:t>
            </a:r>
          </a:p>
          <a:p>
            <a:pPr>
              <a:spcBef>
                <a:spcPts val="1200"/>
              </a:spcBef>
            </a:pPr>
            <a:endParaRPr lang="en-US" sz="24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095500" y="1514475"/>
            <a:ext cx="8001000" cy="0"/>
          </a:xfrm>
          <a:prstGeom prst="line">
            <a:avLst/>
          </a:prstGeom>
          <a:ln w="28575">
            <a:solidFill>
              <a:srgbClr val="0000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INSTRUCTIONS FROM FCC COMMISSIONER MIGNON CLYBURN REGARDING INTERFERENCE COMPLAINTS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·         Submit a filing for the public record at </a:t>
            </a:r>
            <a:r>
              <a:rPr lang="en-US" sz="2400" dirty="0">
                <a:solidFill>
                  <a:schemeClr val="bg1"/>
                </a:solidFill>
              </a:rPr>
              <a:t>http://apps.fcc.gov/ecfs/</a:t>
            </a:r>
            <a:endParaRPr lang="en-US" sz="1600" dirty="0">
              <a:solidFill>
                <a:schemeClr val="bg1"/>
              </a:solidFill>
            </a:endParaRPr>
          </a:p>
          <a:p>
            <a:r>
              <a:rPr lang="en-US" sz="2400" dirty="0"/>
              <a:t>o   </a:t>
            </a:r>
            <a:r>
              <a:rPr lang="en-US" sz="2400" dirty="0"/>
              <a:t>Find the most active open proceedings at </a:t>
            </a:r>
            <a:r>
              <a:rPr lang="en-US" sz="2400" dirty="0">
                <a:solidFill>
                  <a:schemeClr val="bg1"/>
                </a:solidFill>
              </a:rPr>
              <a:t>http://fcc.us/1ILis9g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/>
              <a:t>o   </a:t>
            </a:r>
            <a:r>
              <a:rPr lang="en-US" sz="2400" dirty="0"/>
              <a:t>Please note that all submissions are publicly available and searchable on the internet</a:t>
            </a:r>
          </a:p>
          <a:p>
            <a:r>
              <a:rPr lang="en-US" sz="2400" dirty="0"/>
              <a:t>·         File a complaint about a telecommunications related service at </a:t>
            </a:r>
            <a:r>
              <a:rPr lang="en-US" sz="2400" dirty="0">
                <a:solidFill>
                  <a:schemeClr val="bg1"/>
                </a:solidFill>
              </a:rPr>
              <a:t>http://www.fcc.gov/complaints</a:t>
            </a:r>
          </a:p>
          <a:p>
            <a:r>
              <a:rPr lang="en-US" sz="2400" dirty="0"/>
              <a:t>·         </a:t>
            </a:r>
            <a:r>
              <a:rPr lang="en-US" sz="2400" dirty="0"/>
              <a:t>File a complaint over the phone or ask general questions about the FCC: </a:t>
            </a:r>
            <a:r>
              <a:rPr lang="en-US" sz="2400" dirty="0">
                <a:solidFill>
                  <a:schemeClr val="bg1"/>
                </a:solidFill>
              </a:rPr>
              <a:t>(888) </a:t>
            </a:r>
            <a:r>
              <a:rPr lang="en-US" sz="2400" dirty="0">
                <a:solidFill>
                  <a:schemeClr val="bg1"/>
                </a:solidFill>
              </a:rPr>
              <a:t>225-5322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2"/>
                </a:solidFill>
              </a:rPr>
              <a:t>Ref: Email from Commissioner Clyburn to Tom King dated 12 Nov 2014 at 5:32PM.</a:t>
            </a:r>
            <a:endParaRPr lang="en-US" sz="2400" dirty="0">
              <a:solidFill>
                <a:schemeClr val="bg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564289"/>
      </p:ext>
    </p:extLst>
  </p:cSld>
  <p:clrMapOvr>
    <a:masterClrMapping/>
  </p:clrMapOvr>
</p:sld>
</file>

<file path=ppt/theme/theme1.xml><?xml version="1.0" encoding="utf-8"?>
<a:theme xmlns:a="http://schemas.openxmlformats.org/drawingml/2006/main" name="WIRTXPresentation">
  <a:themeElements>
    <a:clrScheme name="">
      <a:dk1>
        <a:srgbClr val="081D58"/>
      </a:dk1>
      <a:lt1>
        <a:srgbClr val="FFFFFF"/>
      </a:lt1>
      <a:dk2>
        <a:srgbClr val="0000FF"/>
      </a:dk2>
      <a:lt2>
        <a:srgbClr val="FFFF00"/>
      </a:lt2>
      <a:accent1>
        <a:srgbClr val="FF8000"/>
      </a:accent1>
      <a:accent2>
        <a:srgbClr val="00FF00"/>
      </a:accent2>
      <a:accent3>
        <a:srgbClr val="AAAAFF"/>
      </a:accent3>
      <a:accent4>
        <a:srgbClr val="DADADA"/>
      </a:accent4>
      <a:accent5>
        <a:srgbClr val="FFC0AA"/>
      </a:accent5>
      <a:accent6>
        <a:srgbClr val="00E700"/>
      </a:accent6>
      <a:hlink>
        <a:srgbClr val="FF0000"/>
      </a:hlink>
      <a:folHlink>
        <a:srgbClr val="8080FF"/>
      </a:folHlink>
    </a:clrScheme>
    <a:fontScheme name="WIRTXPresentation.pot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stealth" w="med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stealth" w="med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WIRTX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RTX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RTX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RTX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RTX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RTX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RTX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7691</TotalTime>
  <Words>3315</Words>
  <Application>Microsoft Office PowerPoint</Application>
  <PresentationFormat>Widescreen</PresentationFormat>
  <Paragraphs>498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宋体</vt:lpstr>
      <vt:lpstr>Arial</vt:lpstr>
      <vt:lpstr>Book Antiqua</vt:lpstr>
      <vt:lpstr>Calibri</vt:lpstr>
      <vt:lpstr>Helvetica</vt:lpstr>
      <vt:lpstr>Monotype Sorts</vt:lpstr>
      <vt:lpstr>Symbol</vt:lpstr>
      <vt:lpstr>Times New Roman</vt:lpstr>
      <vt:lpstr>Wingdings</vt:lpstr>
      <vt:lpstr>WIRTXPresentation</vt:lpstr>
      <vt:lpstr>Critical Steps to AM Revitalization</vt:lpstr>
      <vt:lpstr>Why AM Radio as a Media Resource  is Irreplaceable </vt:lpstr>
      <vt:lpstr>AM Radio is in Dire Straits</vt:lpstr>
      <vt:lpstr>Three Paths Forward for AM</vt:lpstr>
      <vt:lpstr>Legal Precedents for Strong Action</vt:lpstr>
      <vt:lpstr>Projected AM Listenership</vt:lpstr>
      <vt:lpstr>Part-15 EMI Enforcement: “Do or Die” for AM Radio</vt:lpstr>
      <vt:lpstr>Part-15 EMI Enforcement: “Do or Die” for AM Radio</vt:lpstr>
      <vt:lpstr>INSTRUCTIONS FROM FCC COMMISSIONER MIGNON CLYBURN REGARDING INTERFERENCE COMPLAINTS</vt:lpstr>
      <vt:lpstr>RECENT ARTICLES ATTESTING TO BROADBAND SPECTRAL NOISE AS A MAJOR WIRELESS COMMUNICAITONS PROBLEM</vt:lpstr>
      <vt:lpstr>NEED FOR RF NOISE STUDY</vt:lpstr>
      <vt:lpstr>AM Receiver Mandates: Parity with FM</vt:lpstr>
      <vt:lpstr>AM Receiver Mandates: Parity with FM</vt:lpstr>
      <vt:lpstr>AM Receiver Mandates: Parity with FM</vt:lpstr>
      <vt:lpstr>Vehicle H-Field Antenna Implementations</vt:lpstr>
      <vt:lpstr>FM vs. AM Audio Frequency Response</vt:lpstr>
      <vt:lpstr>AM Reception Cases</vt:lpstr>
      <vt:lpstr>AM Receiver Frequency Response</vt:lpstr>
      <vt:lpstr>AM Receiver Frequency Response</vt:lpstr>
      <vt:lpstr>AM Receiver Frequency Response</vt:lpstr>
      <vt:lpstr>AM Receiver Frequency Response</vt:lpstr>
      <vt:lpstr>AM Receiver Frequency Response</vt:lpstr>
      <vt:lpstr>Typical Advanced Receiver Architecture</vt:lpstr>
      <vt:lpstr>Receiver Noise Rejection</vt:lpstr>
      <vt:lpstr>DSP Techniques for Receiver Noise Rejection in Kintronic Labs Receiver Under Development</vt:lpstr>
      <vt:lpstr>Synchronous AM Boosters for Null Fill</vt:lpstr>
      <vt:lpstr>What are the Potential Benefits to AM?</vt:lpstr>
      <vt:lpstr>Existing §73.182 Co-Channel Rules</vt:lpstr>
      <vt:lpstr>Other advantages of synchronization</vt:lpstr>
      <vt:lpstr>PowerPoint Presentation</vt:lpstr>
      <vt:lpstr>AM Synchronizer Unit Typical Block Diagram</vt:lpstr>
      <vt:lpstr>AM field listening observations</vt:lpstr>
      <vt:lpstr>Plot Illustrating Doppler Effects in Mobile Receivers for Synchronous Stations 1 &amp; 2</vt:lpstr>
      <vt:lpstr>Effective Synchronous Day/Night Interference-Limited Coverage Improvements (Class B)</vt:lpstr>
      <vt:lpstr>Pros and Cons</vt:lpstr>
      <vt:lpstr>What can be done to fix AM radio?</vt:lpstr>
      <vt:lpstr>PowerPoint Presentation</vt:lpstr>
      <vt:lpstr>The Outlook for AM Broadcasting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 Revitalization: Our Perspectives</dc:title>
  <dc:creator>Steve</dc:creator>
  <cp:lastModifiedBy>Tom King</cp:lastModifiedBy>
  <cp:revision>525</cp:revision>
  <dcterms:created xsi:type="dcterms:W3CDTF">2014-08-26T15:26:18Z</dcterms:created>
  <dcterms:modified xsi:type="dcterms:W3CDTF">2015-09-18T16:34:59Z</dcterms:modified>
</cp:coreProperties>
</file>